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0"/>
  </p:notesMasterIdLst>
  <p:handoutMasterIdLst>
    <p:handoutMasterId r:id="rId51"/>
  </p:handoutMasterIdLst>
  <p:sldIdLst>
    <p:sldId id="257" r:id="rId2"/>
    <p:sldId id="1586" r:id="rId3"/>
    <p:sldId id="695" r:id="rId4"/>
    <p:sldId id="296" r:id="rId5"/>
    <p:sldId id="694" r:id="rId6"/>
    <p:sldId id="688" r:id="rId7"/>
    <p:sldId id="312" r:id="rId8"/>
    <p:sldId id="313" r:id="rId9"/>
    <p:sldId id="315" r:id="rId10"/>
    <p:sldId id="282" r:id="rId11"/>
    <p:sldId id="293" r:id="rId12"/>
    <p:sldId id="292" r:id="rId13"/>
    <p:sldId id="306" r:id="rId14"/>
    <p:sldId id="291" r:id="rId15"/>
    <p:sldId id="697" r:id="rId16"/>
    <p:sldId id="286" r:id="rId17"/>
    <p:sldId id="289" r:id="rId18"/>
    <p:sldId id="307" r:id="rId19"/>
    <p:sldId id="303" r:id="rId20"/>
    <p:sldId id="297" r:id="rId21"/>
    <p:sldId id="288" r:id="rId22"/>
    <p:sldId id="280" r:id="rId23"/>
    <p:sldId id="1587" r:id="rId24"/>
    <p:sldId id="311" r:id="rId25"/>
    <p:sldId id="698" r:id="rId26"/>
    <p:sldId id="294" r:id="rId27"/>
    <p:sldId id="295" r:id="rId28"/>
    <p:sldId id="299" r:id="rId29"/>
    <p:sldId id="302" r:id="rId30"/>
    <p:sldId id="301" r:id="rId31"/>
    <p:sldId id="1588" r:id="rId32"/>
    <p:sldId id="1591" r:id="rId33"/>
    <p:sldId id="1590" r:id="rId34"/>
    <p:sldId id="273" r:id="rId35"/>
    <p:sldId id="1592" r:id="rId36"/>
    <p:sldId id="1593" r:id="rId37"/>
    <p:sldId id="1594" r:id="rId38"/>
    <p:sldId id="1589" r:id="rId39"/>
    <p:sldId id="256" r:id="rId40"/>
    <p:sldId id="700" r:id="rId41"/>
    <p:sldId id="1580" r:id="rId42"/>
    <p:sldId id="1579" r:id="rId43"/>
    <p:sldId id="1581" r:id="rId44"/>
    <p:sldId id="1582" r:id="rId45"/>
    <p:sldId id="1585" r:id="rId46"/>
    <p:sldId id="1584" r:id="rId47"/>
    <p:sldId id="270" r:id="rId48"/>
    <p:sldId id="1595"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 Anguiano" initials="KA" lastIdx="1" clrIdx="0">
    <p:extLst>
      <p:ext uri="{19B8F6BF-5375-455C-9EA6-DF929625EA0E}">
        <p15:presenceInfo xmlns:p15="http://schemas.microsoft.com/office/powerpoint/2012/main" userId="S::kanguiano@stanbhrs.org::913999dd-5862-4782-9efa-dce0f4a40092" providerId="AD"/>
      </p:ext>
    </p:extLst>
  </p:cmAuthor>
  <p:cmAuthor id="2" name="Janet Nunez-Pineda" initials="JN" lastIdx="1" clrIdx="1">
    <p:extLst>
      <p:ext uri="{19B8F6BF-5375-455C-9EA6-DF929625EA0E}">
        <p15:presenceInfo xmlns:p15="http://schemas.microsoft.com/office/powerpoint/2012/main" userId="S-1-5-21-1060284298-842925246-1708537768-243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B91"/>
    <a:srgbClr val="FDFCD4"/>
    <a:srgbClr val="B2CA4F"/>
    <a:srgbClr val="FDFCDC"/>
    <a:srgbClr val="FFFF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655" autoAdjust="0"/>
    <p:restoredTop sz="89911" autoAdjust="0"/>
  </p:normalViewPr>
  <p:slideViewPr>
    <p:cSldViewPr snapToGrid="0">
      <p:cViewPr varScale="1">
        <p:scale>
          <a:sx n="104" d="100"/>
          <a:sy n="104" d="100"/>
        </p:scale>
        <p:origin x="144" y="324"/>
      </p:cViewPr>
      <p:guideLst>
        <p:guide orient="horz" pos="2160"/>
        <p:guide pos="3840"/>
        <p:guide pos="7296"/>
        <p:guide orient="horz" pos="4128"/>
      </p:guideLst>
    </p:cSldViewPr>
  </p:slideViewPr>
  <p:notesTextViewPr>
    <p:cViewPr>
      <p:scale>
        <a:sx n="3" d="2"/>
        <a:sy n="3" d="2"/>
      </p:scale>
      <p:origin x="0" y="0"/>
    </p:cViewPr>
  </p:notesTextViewPr>
  <p:notesViewPr>
    <p:cSldViewPr snapToGrid="0" showGuides="1">
      <p:cViewPr varScale="1">
        <p:scale>
          <a:sx n="76" d="100"/>
          <a:sy n="76" d="100"/>
        </p:scale>
        <p:origin x="253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MHSA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6F9-443D-93B7-87E9B09021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6F9-443D-93B7-87E9B09021ED}"/>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1-D2B1-4413-881E-543DA39BEFAB}"/>
              </c:ext>
            </c:extLst>
          </c:dPt>
          <c:dLbls>
            <c:dLbl>
              <c:idx val="2"/>
              <c:layout>
                <c:manualLayout>
                  <c:x val="-5.6009330772290762E-3"/>
                  <c:y val="-5.0314469742159466E-2"/>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fld id="{E4728C82-AEF9-4304-A43B-0BE46F2E5FCE}" type="CATEGORYNAME">
                      <a:rPr lang="en-US" sz="1600" smtClean="0"/>
                      <a:pPr>
                        <a:defRPr sz="1600">
                          <a:solidFill>
                            <a:schemeClr val="bg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2B1-4413-881E-543DA39BEFAB}"/>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CSS</c:v>
                </c:pt>
                <c:pt idx="1">
                  <c:v>PEI</c:v>
                </c:pt>
                <c:pt idx="2">
                  <c:v>Innov</c:v>
                </c:pt>
              </c:strCache>
            </c:strRef>
          </c:cat>
          <c:val>
            <c:numRef>
              <c:f>Sheet1!$B$2:$B$4</c:f>
              <c:numCache>
                <c:formatCode>General</c:formatCode>
                <c:ptCount val="3"/>
                <c:pt idx="0">
                  <c:v>80</c:v>
                </c:pt>
                <c:pt idx="1">
                  <c:v>20</c:v>
                </c:pt>
                <c:pt idx="2">
                  <c:v>5</c:v>
                </c:pt>
              </c:numCache>
            </c:numRef>
          </c:val>
          <c:extLst>
            <c:ext xmlns:c16="http://schemas.microsoft.com/office/drawing/2014/chart" uri="{C3380CC4-5D6E-409C-BE32-E72D297353CC}">
              <c16:uniqueId val="{00000000-D2B1-4413-881E-543DA39BEFAB}"/>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MHSA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6F9-443D-93B7-87E9B09021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6F9-443D-93B7-87E9B09021ED}"/>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1-D2B1-4413-881E-543DA39BEFAB}"/>
              </c:ext>
            </c:extLst>
          </c:dPt>
          <c:dLbls>
            <c:dLbl>
              <c:idx val="2"/>
              <c:layout>
                <c:manualLayout>
                  <c:x val="-5.6009330772290762E-3"/>
                  <c:y val="-5.0314469742159466E-2"/>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fld id="{E4728C82-AEF9-4304-A43B-0BE46F2E5FCE}" type="CATEGORYNAME">
                      <a:rPr lang="en-US" sz="1600" smtClean="0"/>
                      <a:pPr>
                        <a:defRPr sz="1600">
                          <a:solidFill>
                            <a:schemeClr val="bg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2B1-4413-881E-543DA39BEFAB}"/>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CSS</c:v>
                </c:pt>
                <c:pt idx="1">
                  <c:v>PEI</c:v>
                </c:pt>
                <c:pt idx="2">
                  <c:v>Innov</c:v>
                </c:pt>
              </c:strCache>
            </c:strRef>
          </c:cat>
          <c:val>
            <c:numRef>
              <c:f>Sheet1!$B$2:$B$4</c:f>
              <c:numCache>
                <c:formatCode>General</c:formatCode>
                <c:ptCount val="3"/>
                <c:pt idx="0">
                  <c:v>80</c:v>
                </c:pt>
                <c:pt idx="1">
                  <c:v>20</c:v>
                </c:pt>
                <c:pt idx="2">
                  <c:v>5</c:v>
                </c:pt>
              </c:numCache>
            </c:numRef>
          </c:val>
          <c:extLst>
            <c:ext xmlns:c16="http://schemas.microsoft.com/office/drawing/2014/chart" uri="{C3380CC4-5D6E-409C-BE32-E72D297353CC}">
              <c16:uniqueId val="{00000000-D2B1-4413-881E-543DA39BEFAB}"/>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8796EA6-6F25-4F19-87BA-7ADCC16DAEFF}" type="datetimeFigureOut">
              <a:rPr lang="en-US" smtClean="0"/>
              <a:t>10/18/2019</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64E50CC-F33A-4EF4-9F12-93EC4A21A0CF}" type="slidenum">
              <a:rPr lang="en-US" smtClean="0"/>
              <a:t>‹#›</a:t>
            </a:fld>
            <a:endParaRPr lang="en-US" dirty="0"/>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39C172E-A8B5-46F6-B05C-DFA3E2E0F207}" type="datetimeFigureOut">
              <a:rPr lang="en-US" smtClean="0"/>
              <a:t>10/18/2019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674CE4-FBD8-4481-AEFB-CA53E599A745}" type="slidenum">
              <a:rPr lang="en-US" smtClean="0"/>
              <a:t>‹#›</a:t>
            </a:fld>
            <a:endParaRPr lang="en-US" dirty="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t>1</a:t>
            </a:fld>
            <a:endParaRPr lang="en-US" dirty="0"/>
          </a:p>
        </p:txBody>
      </p:sp>
    </p:spTree>
    <p:extLst>
      <p:ext uri="{BB962C8B-B14F-4D97-AF65-F5344CB8AC3E}">
        <p14:creationId xmlns:p14="http://schemas.microsoft.com/office/powerpoint/2010/main" val="2147974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126CF5-97A3-4EDF-B7C8-CD119D2D2AC7}" type="slidenum">
              <a:rPr lang="en-US" smtClean="0"/>
              <a:t>3</a:t>
            </a:fld>
            <a:endParaRPr lang="en-US"/>
          </a:p>
        </p:txBody>
      </p:sp>
    </p:spTree>
    <p:extLst>
      <p:ext uri="{BB962C8B-B14F-4D97-AF65-F5344CB8AC3E}">
        <p14:creationId xmlns:p14="http://schemas.microsoft.com/office/powerpoint/2010/main" val="24301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6" indent="-174706">
              <a:buFont typeface="Arial" panose="020B0604020202020204" pitchFamily="34" charset="0"/>
              <a:buChar char="•"/>
            </a:pPr>
            <a:r>
              <a:rPr lang="en-US" dirty="0"/>
              <a:t>How presentation will benefit audience: Adult learners are more interested in a subject if they know how or why it is important to them.</a:t>
            </a:r>
          </a:p>
          <a:p>
            <a:pPr marL="174706" indent="-174706">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33</a:t>
            </a:fld>
            <a:endParaRPr lang="en-US" dirty="0"/>
          </a:p>
        </p:txBody>
      </p:sp>
    </p:spTree>
    <p:extLst>
      <p:ext uri="{BB962C8B-B14F-4D97-AF65-F5344CB8AC3E}">
        <p14:creationId xmlns:p14="http://schemas.microsoft.com/office/powerpoint/2010/main" val="516260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6" indent="-174706">
              <a:buFont typeface="Arial" panose="020B0604020202020204" pitchFamily="34" charset="0"/>
              <a:buChar char="•"/>
            </a:pPr>
            <a:r>
              <a:rPr lang="en-US" dirty="0"/>
              <a:t>How presentation will benefit audience: Adult learners are more interested in a subject if they know how or why it is important to them.</a:t>
            </a:r>
          </a:p>
          <a:p>
            <a:pPr marL="174706" indent="-174706">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34</a:t>
            </a:fld>
            <a:endParaRPr lang="en-US" dirty="0"/>
          </a:p>
        </p:txBody>
      </p:sp>
    </p:spTree>
    <p:extLst>
      <p:ext uri="{BB962C8B-B14F-4D97-AF65-F5344CB8AC3E}">
        <p14:creationId xmlns:p14="http://schemas.microsoft.com/office/powerpoint/2010/main" val="408315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609600" y="2389009"/>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17" name="Footer Placeholder 16"/>
          <p:cNvSpPr>
            <a:spLocks noGrp="1"/>
          </p:cNvSpPr>
          <p:nvPr>
            <p:ph type="ftr" sz="quarter" idx="11"/>
          </p:nvPr>
        </p:nvSpPr>
        <p:spPr>
          <a:xfrm>
            <a:off x="7265116" y="4205288"/>
            <a:ext cx="1727200" cy="457200"/>
          </a:xfrm>
        </p:spPr>
        <p:txBody>
          <a:bodyPr/>
          <a:lstStyle>
            <a:lvl1pPr>
              <a:defRPr>
                <a:solidFill>
                  <a:schemeClr val="accent2">
                    <a:lumMod val="75000"/>
                  </a:schemeClr>
                </a:solidFill>
              </a:defRPr>
            </a:lvl1pPr>
          </a:lstStyle>
          <a:p>
            <a:r>
              <a:rPr lang="en-US"/>
              <a:t>Add a footer</a:t>
            </a:r>
            <a:endParaRPr lang="en-US" dirty="0"/>
          </a:p>
        </p:txBody>
      </p:sp>
      <p:sp>
        <p:nvSpPr>
          <p:cNvPr id="28" name="Date Placeholder 27"/>
          <p:cNvSpPr>
            <a:spLocks noGrp="1"/>
          </p:cNvSpPr>
          <p:nvPr>
            <p:ph type="dt" sz="half" idx="10"/>
          </p:nvPr>
        </p:nvSpPr>
        <p:spPr>
          <a:xfrm>
            <a:off x="9043832" y="4206240"/>
            <a:ext cx="1280160" cy="457200"/>
          </a:xfrm>
        </p:spPr>
        <p:txBody>
          <a:bodyPr/>
          <a:lstStyle>
            <a:lvl1pPr>
              <a:defRPr>
                <a:solidFill>
                  <a:schemeClr val="accent2">
                    <a:lumMod val="75000"/>
                  </a:schemeClr>
                </a:solidFill>
              </a:defRPr>
            </a:lvl1pPr>
          </a:lstStyle>
          <a:p>
            <a:fld id="{4E708F12-96AD-4ED4-8132-A78F5E42C1F5}" type="datetime1">
              <a:rPr lang="en-US" smtClean="0"/>
              <a:pPr/>
              <a:t>10/18/2019</a:t>
            </a:fld>
            <a:endParaRPr lang="en-US" dirty="0"/>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360115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B7FA170-8299-44AD-AEEF-FC686C3D7804}" type="datetime1">
              <a:rPr lang="en-US" smtClean="0"/>
              <a:t>10/18/2019</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6784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042400" y="1143000"/>
            <a:ext cx="2540000" cy="5448300"/>
          </a:xfrm>
        </p:spPr>
        <p:txBody>
          <a:bodyPr vert="eaVert"/>
          <a:lstStyle>
            <a:lvl1pPr>
              <a:defRPr/>
            </a:lvl1pPr>
          </a:lstStyle>
          <a:p>
            <a:r>
              <a:rPr kumimoji="0" lang="en-US" dirty="0"/>
              <a:t>Edit Master title style</a:t>
            </a:r>
          </a:p>
        </p:txBody>
      </p:sp>
      <p:sp>
        <p:nvSpPr>
          <p:cNvPr id="3" name="Vertical Text Placeholder 2"/>
          <p:cNvSpPr>
            <a:spLocks noGrp="1"/>
          </p:cNvSpPr>
          <p:nvPr>
            <p:ph type="body" orient="vert" idx="1" hasCustomPrompt="1"/>
          </p:nvPr>
        </p:nvSpPr>
        <p:spPr>
          <a:xfrm>
            <a:off x="609600" y="1143000"/>
            <a:ext cx="8331200" cy="5448300"/>
          </a:xfrm>
        </p:spPr>
        <p:txBody>
          <a:bodyPr vert="eaVert"/>
          <a:lstStyle>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2231763A-68EC-4ECD-9620-D9FE9CDDD622}" type="datetime1">
              <a:rPr lang="en-US" smtClean="0"/>
              <a:t>10/18/2019</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97808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defRPr/>
            </a:lvl1pPr>
            <a:lvl5pPr>
              <a:defRPr/>
            </a:lvl5pPr>
            <a:lvl6pPr>
              <a:defRPr/>
            </a:lvl6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B98BEDD-6160-49BB-B372-861DE7DE9BA5}" type="datetime1">
              <a:rPr lang="en-US" smtClean="0"/>
              <a:t>10/18/2019</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59430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68322"/>
            <a:ext cx="10363200" cy="1362075"/>
          </a:xfrm>
        </p:spPr>
        <p:txBody>
          <a:bodyPr anchor="b">
            <a:noAutofit/>
          </a:bodyPr>
          <a:lstStyle>
            <a:lvl1pPr algn="l">
              <a:buNone/>
              <a:defRPr sz="4300" b="1" cap="none" baseline="0">
                <a:ln w="12700">
                  <a:solidFill>
                    <a:schemeClr val="accent2">
                      <a:shade val="90000"/>
                      <a:satMod val="150000"/>
                    </a:schemeClr>
                  </a:solidFill>
                </a:ln>
                <a:solidFill>
                  <a:schemeClr val="accent2"/>
                </a:solidFill>
                <a:effectLst/>
              </a:defRPr>
            </a:lvl1pPr>
          </a:lstStyle>
          <a:p>
            <a:r>
              <a:rPr kumimoji="0" lang="en-US"/>
              <a:t>Click to edit Master title style</a:t>
            </a:r>
            <a:endParaRPr kumimoji="0" lang="en-US" dirty="0"/>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AAE819F-B7FD-4B29-8F66-9E318144BC2A}" type="datetime1">
              <a:rPr lang="en-US" smtClean="0"/>
              <a:t>10/18/2019</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70512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6197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D4CA159C-B6E0-4F10-9F4A-2FA57003B139}" type="datetime1">
              <a:rPr lang="en-US" smtClean="0"/>
              <a:t>10/18/2019</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4644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p15:clr>
            <a:srgbClr val="FBAE40"/>
          </p15:clr>
        </p15:guide>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Text Placeholder 3"/>
          <p:cNvSpPr>
            <a:spLocks noGrp="1"/>
          </p:cNvSpPr>
          <p:nvPr>
            <p:ph type="body" sz="half" idx="3"/>
          </p:nvPr>
        </p:nvSpPr>
        <p:spPr>
          <a:xfrm>
            <a:off x="6294968" y="2244970"/>
            <a:ext cx="5389033"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28" name="Footer Placeholder 27"/>
          <p:cNvSpPr>
            <a:spLocks noGrp="1"/>
          </p:cNvSpPr>
          <p:nvPr>
            <p:ph type="ftr" sz="quarter" idx="12"/>
          </p:nvPr>
        </p:nvSpPr>
        <p:spPr/>
        <p:txBody>
          <a:bodyPr rtlCol="0"/>
          <a:lstStyle/>
          <a:p>
            <a:r>
              <a:rPr lang="en-US" dirty="0"/>
              <a:t>Add a footer</a:t>
            </a:r>
          </a:p>
        </p:txBody>
      </p:sp>
      <p:sp>
        <p:nvSpPr>
          <p:cNvPr id="26" name="Date Placeholder 25"/>
          <p:cNvSpPr>
            <a:spLocks noGrp="1"/>
          </p:cNvSpPr>
          <p:nvPr>
            <p:ph type="dt" sz="half" idx="10"/>
          </p:nvPr>
        </p:nvSpPr>
        <p:spPr/>
        <p:txBody>
          <a:bodyPr rtlCol="0"/>
          <a:lstStyle/>
          <a:p>
            <a:fld id="{8170CBBB-D1D1-4386-A5E9-07F3477B78F3}" type="datetime1">
              <a:rPr lang="en-US" smtClean="0"/>
              <a:t>10/18/2019</a:t>
            </a:fld>
            <a:endParaRPr lang="en-US" dirty="0"/>
          </a:p>
        </p:txBody>
      </p:sp>
      <p:sp>
        <p:nvSpPr>
          <p:cNvPr id="27" name="Slide Number Placeholder 26"/>
          <p:cNvSpPr>
            <a:spLocks noGrp="1"/>
          </p:cNvSpPr>
          <p:nvPr>
            <p:ph type="sldNum" sz="quarter" idx="11"/>
          </p:nvPr>
        </p:nvSpPr>
        <p:spPr/>
        <p:txBody>
          <a:bodyPr rtlCol="0"/>
          <a:lstStyle/>
          <a:p>
            <a:fld id="{401CF334-2D5C-4859-84A6-CA7E6E43FAEB}" type="slidenum">
              <a:rPr lang="en-US" smtClean="0"/>
              <a:t>‹#›</a:t>
            </a:fld>
            <a:endParaRPr lang="en-US" dirty="0"/>
          </a:p>
        </p:txBody>
      </p:sp>
    </p:spTree>
    <p:extLst>
      <p:ext uri="{BB962C8B-B14F-4D97-AF65-F5344CB8AC3E}">
        <p14:creationId xmlns:p14="http://schemas.microsoft.com/office/powerpoint/2010/main" val="37071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4" name="Footer Placeholder 3"/>
          <p:cNvSpPr>
            <a:spLocks noGrp="1"/>
          </p:cNvSpPr>
          <p:nvPr>
            <p:ph type="ftr" sz="quarter" idx="11"/>
          </p:nvPr>
        </p:nvSpPr>
        <p:spPr>
          <a:xfrm>
            <a:off x="7010400" y="612648"/>
            <a:ext cx="1767840" cy="457200"/>
          </a:xfrm>
        </p:spPr>
        <p:txBody>
          <a:bodyPr/>
          <a:lstStyle/>
          <a:p>
            <a:r>
              <a:rPr lang="en-US" dirty="0"/>
              <a:t>Add a footer</a:t>
            </a:r>
          </a:p>
        </p:txBody>
      </p:sp>
      <p:sp>
        <p:nvSpPr>
          <p:cNvPr id="3" name="Date Placeholder 2"/>
          <p:cNvSpPr>
            <a:spLocks noGrp="1"/>
          </p:cNvSpPr>
          <p:nvPr>
            <p:ph type="dt" sz="half" idx="10"/>
          </p:nvPr>
        </p:nvSpPr>
        <p:spPr>
          <a:xfrm>
            <a:off x="8778240" y="612648"/>
            <a:ext cx="1276352" cy="457200"/>
          </a:xfrm>
        </p:spPr>
        <p:txBody>
          <a:bodyPr/>
          <a:lstStyle/>
          <a:p>
            <a:fld id="{9FA4CAD8-0EA7-4615-B69B-B2F199EF3A93}" type="datetime1">
              <a:rPr lang="en-US" smtClean="0"/>
              <a:t>10/18/2019</a:t>
            </a:fld>
            <a:endParaRPr lang="en-US" dirty="0"/>
          </a:p>
        </p:txBody>
      </p:sp>
      <p:sp>
        <p:nvSpPr>
          <p:cNvPr id="5" name="Slide Number Placeholder 4"/>
          <p:cNvSpPr>
            <a:spLocks noGrp="1"/>
          </p:cNvSpPr>
          <p:nvPr>
            <p:ph type="sldNum" sz="quarter" idx="12"/>
          </p:nvPr>
        </p:nvSpPr>
        <p:spPr>
          <a:xfrm>
            <a:off x="10899648" y="2272"/>
            <a:ext cx="1016000" cy="365760"/>
          </a:xfrm>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82195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B9234BD7-6953-492C-921B-E68B2D7F14C8}" type="datetime1">
              <a:rPr lang="en-US" smtClean="0"/>
              <a:t>10/18/2019</a:t>
            </a:fld>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13569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37995" y="1101970"/>
            <a:ext cx="4511040" cy="877824"/>
          </a:xfrm>
        </p:spPr>
        <p:txBody>
          <a:bodyPr anchor="b"/>
          <a:lstStyle>
            <a:lvl1pPr algn="l">
              <a:buNone/>
              <a:defRPr sz="1800" b="1"/>
            </a:lvl1pPr>
          </a:lstStyle>
          <a:p>
            <a:r>
              <a:rPr kumimoji="0" lang="en-US" dirty="0"/>
              <a:t>Edit Master title style</a:t>
            </a:r>
          </a:p>
        </p:txBody>
      </p:sp>
      <p:sp>
        <p:nvSpPr>
          <p:cNvPr id="4" name="Content Placeholder 3"/>
          <p:cNvSpPr>
            <a:spLocks noGrp="1"/>
          </p:cNvSpPr>
          <p:nvPr>
            <p:ph sz="half" idx="1"/>
          </p:nvPr>
        </p:nvSpPr>
        <p:spPr>
          <a:xfrm>
            <a:off x="203200" y="776287"/>
            <a:ext cx="6803136" cy="580508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3" name="Text Placeholder 2"/>
          <p:cNvSpPr>
            <a:spLocks noGrp="1"/>
          </p:cNvSpPr>
          <p:nvPr>
            <p:ph type="body" idx="2"/>
          </p:nvPr>
        </p:nvSpPr>
        <p:spPr>
          <a:xfrm>
            <a:off x="7137995" y="2010727"/>
            <a:ext cx="4511040" cy="4580573"/>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5A17D9B-D4D3-4E23-88DF-2E354FA43196}" type="datetime1">
              <a:rPr lang="en-US" smtClean="0"/>
              <a:t>10/18/2019</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9868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41F67C5-D04E-4576-B61C-12ABA14BBD6C}" type="datetime1">
              <a:rPr lang="en-US" smtClean="0"/>
              <a:t>10/18/2019</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88361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1100">
                <a:solidFill>
                  <a:schemeClr val="accent2">
                    <a:lumMod val="75000"/>
                  </a:schemeClr>
                </a:solidFill>
              </a:defRPr>
            </a:lvl1pPr>
          </a:lstStyle>
          <a:p>
            <a:r>
              <a:rPr lang="en-US"/>
              <a:t>Add a footer</a:t>
            </a:r>
            <a:endParaRPr lang="en-US" dirty="0"/>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1100">
                <a:solidFill>
                  <a:schemeClr val="accent2">
                    <a:lumMod val="75000"/>
                  </a:schemeClr>
                </a:solidFill>
              </a:defRPr>
            </a:lvl1pPr>
          </a:lstStyle>
          <a:p>
            <a:fld id="{C20F09E4-6EA4-4BF3-9FC8-FF40373B88E6}" type="datetime1">
              <a:rPr lang="en-US" smtClean="0"/>
              <a:pPr/>
              <a:t>10/18/2019</a:t>
            </a:fld>
            <a:endParaRPr lang="en-US" dirty="0"/>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2132171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orient="horz" pos="41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commons.wikimedia.org/wiki/file:wikiversity-mooc-icon-discussion.sv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0447"/>
            <a:ext cx="11277600" cy="3558588"/>
          </a:xfrm>
        </p:spPr>
        <p:txBody>
          <a:bodyPr>
            <a:normAutofit/>
          </a:bodyPr>
          <a:lstStyle/>
          <a:p>
            <a:r>
              <a:rPr lang="en-US" sz="4000" dirty="0"/>
              <a:t>Mental Health Services Act</a:t>
            </a:r>
            <a:br>
              <a:rPr lang="en-US" sz="4000" dirty="0"/>
            </a:br>
            <a:r>
              <a:rPr lang="en-US" sz="4000" dirty="0"/>
              <a:t>Representative Stakeholder Steering Committee</a:t>
            </a:r>
            <a:br>
              <a:rPr lang="en-US" sz="4000" dirty="0"/>
            </a:br>
            <a:r>
              <a:rPr lang="en-US" sz="4000" dirty="0"/>
              <a:t>Plan Update 2019/2020</a:t>
            </a:r>
            <a:br>
              <a:rPr lang="en-US" sz="4000" dirty="0"/>
            </a:br>
            <a:endParaRPr lang="en-US" sz="4000" dirty="0"/>
          </a:p>
        </p:txBody>
      </p:sp>
      <p:sp>
        <p:nvSpPr>
          <p:cNvPr id="6" name="Subtitle 5">
            <a:extLst>
              <a:ext uri="{FF2B5EF4-FFF2-40B4-BE49-F238E27FC236}">
                <a16:creationId xmlns:a16="http://schemas.microsoft.com/office/drawing/2014/main" id="{ECBD24D0-E23A-45A4-896C-8BEF9EC559C3}"/>
              </a:ext>
            </a:extLst>
          </p:cNvPr>
          <p:cNvSpPr>
            <a:spLocks noGrp="1"/>
          </p:cNvSpPr>
          <p:nvPr>
            <p:ph type="subTitle" idx="1"/>
          </p:nvPr>
        </p:nvSpPr>
        <p:spPr/>
        <p:txBody>
          <a:bodyPr>
            <a:normAutofit/>
          </a:bodyPr>
          <a:lstStyle/>
          <a:p>
            <a:r>
              <a:rPr lang="en-US" sz="3600" dirty="0">
                <a:solidFill>
                  <a:schemeClr val="tx1">
                    <a:lumMod val="50000"/>
                    <a:lumOff val="50000"/>
                  </a:schemeClr>
                </a:solidFill>
              </a:rPr>
              <a:t>Friday, October 18, 2019 </a:t>
            </a:r>
          </a:p>
        </p:txBody>
      </p:sp>
      <p:pic>
        <p:nvPicPr>
          <p:cNvPr id="5" name="Picture 4">
            <a:extLst>
              <a:ext uri="{FF2B5EF4-FFF2-40B4-BE49-F238E27FC236}">
                <a16:creationId xmlns:a16="http://schemas.microsoft.com/office/drawing/2014/main" id="{18138F67-4DD7-425C-A757-E3D41D518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2374" y="4737228"/>
            <a:ext cx="1470026" cy="1470026"/>
          </a:xfrm>
          <a:prstGeom prst="rect">
            <a:avLst/>
          </a:prstGeom>
        </p:spPr>
      </p:pic>
      <p:pic>
        <p:nvPicPr>
          <p:cNvPr id="7" name="Picture 6">
            <a:extLst>
              <a:ext uri="{FF2B5EF4-FFF2-40B4-BE49-F238E27FC236}">
                <a16:creationId xmlns:a16="http://schemas.microsoft.com/office/drawing/2014/main" id="{3499884D-B3DC-495E-BA07-17EA6C058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7640" y="4622257"/>
            <a:ext cx="1308759" cy="1308759"/>
          </a:xfrm>
          <a:prstGeom prst="rect">
            <a:avLst/>
          </a:prstGeom>
        </p:spPr>
      </p:pic>
      <p:sp>
        <p:nvSpPr>
          <p:cNvPr id="9" name="TextBox 8">
            <a:extLst>
              <a:ext uri="{FF2B5EF4-FFF2-40B4-BE49-F238E27FC236}">
                <a16:creationId xmlns:a16="http://schemas.microsoft.com/office/drawing/2014/main" id="{1AD66099-3D52-4DA1-A9F9-9EC50B3F0226}"/>
              </a:ext>
            </a:extLst>
          </p:cNvPr>
          <p:cNvSpPr txBox="1"/>
          <p:nvPr/>
        </p:nvSpPr>
        <p:spPr>
          <a:xfrm>
            <a:off x="7720763" y="5837663"/>
            <a:ext cx="1822512" cy="461665"/>
          </a:xfrm>
          <a:prstGeom prst="rect">
            <a:avLst/>
          </a:prstGeom>
          <a:noFill/>
        </p:spPr>
        <p:txBody>
          <a:bodyPr wrap="square" rtlCol="0">
            <a:spAutoFit/>
          </a:bodyPr>
          <a:lstStyle/>
          <a:p>
            <a:pPr algn="ctr"/>
            <a:r>
              <a:rPr lang="en-US" sz="1200" dirty="0">
                <a:latin typeface="Arial Rounded MT Bold" panose="020F0704030504030204" pitchFamily="34" charset="0"/>
              </a:rPr>
              <a:t>Behavioral Health and Recovery Services</a:t>
            </a:r>
          </a:p>
        </p:txBody>
      </p:sp>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00BA-EFEC-41B0-B23E-0C59BE4C8343}"/>
              </a:ext>
            </a:extLst>
          </p:cNvPr>
          <p:cNvSpPr>
            <a:spLocks noGrp="1"/>
          </p:cNvSpPr>
          <p:nvPr>
            <p:ph type="title"/>
          </p:nvPr>
        </p:nvSpPr>
        <p:spPr/>
        <p:txBody>
          <a:bodyPr/>
          <a:lstStyle/>
          <a:p>
            <a:r>
              <a:rPr lang="en-US" dirty="0"/>
              <a:t>Purpose of Convening </a:t>
            </a:r>
          </a:p>
        </p:txBody>
      </p:sp>
      <p:sp>
        <p:nvSpPr>
          <p:cNvPr id="4" name="Rectangle: Rounded Corners 3">
            <a:extLst>
              <a:ext uri="{FF2B5EF4-FFF2-40B4-BE49-F238E27FC236}">
                <a16:creationId xmlns:a16="http://schemas.microsoft.com/office/drawing/2014/main" id="{2067B6FE-ED2E-489A-B8C5-5C1FA1A488CB}"/>
              </a:ext>
            </a:extLst>
          </p:cNvPr>
          <p:cNvSpPr/>
          <p:nvPr/>
        </p:nvSpPr>
        <p:spPr>
          <a:xfrm>
            <a:off x="303997" y="2363136"/>
            <a:ext cx="2743200" cy="3931920"/>
          </a:xfrm>
          <a:prstGeom prst="roundRect">
            <a:avLst/>
          </a:prstGeom>
          <a:solidFill>
            <a:schemeClr val="bg1">
              <a:lumMod val="8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a:solidFill>
                  <a:schemeClr val="accent1">
                    <a:lumMod val="75000"/>
                  </a:schemeClr>
                </a:solidFill>
              </a:rPr>
              <a:t>Share </a:t>
            </a:r>
            <a:r>
              <a:rPr lang="en-US" sz="2400" b="1" dirty="0">
                <a:solidFill>
                  <a:schemeClr val="accent1">
                    <a:lumMod val="75000"/>
                  </a:schemeClr>
                </a:solidFill>
              </a:rPr>
              <a:t>Information</a:t>
            </a:r>
          </a:p>
          <a:p>
            <a:pPr algn="ctr"/>
            <a:endParaRPr lang="en-US" sz="2400" dirty="0">
              <a:solidFill>
                <a:schemeClr val="accent1">
                  <a:lumMod val="75000"/>
                </a:schemeClr>
              </a:solidFill>
            </a:endParaRPr>
          </a:p>
        </p:txBody>
      </p:sp>
      <p:sp>
        <p:nvSpPr>
          <p:cNvPr id="5" name="Rectangle: Rounded Corners 4">
            <a:extLst>
              <a:ext uri="{FF2B5EF4-FFF2-40B4-BE49-F238E27FC236}">
                <a16:creationId xmlns:a16="http://schemas.microsoft.com/office/drawing/2014/main" id="{E73B854C-BAE2-49FA-A1D5-AFEFC2DD8B0D}"/>
              </a:ext>
            </a:extLst>
          </p:cNvPr>
          <p:cNvSpPr/>
          <p:nvPr/>
        </p:nvSpPr>
        <p:spPr>
          <a:xfrm>
            <a:off x="3159093" y="2363136"/>
            <a:ext cx="2743200" cy="3931920"/>
          </a:xfrm>
          <a:prstGeom prst="roundRect">
            <a:avLst/>
          </a:prstGeom>
          <a:solidFill>
            <a:schemeClr val="bg1">
              <a:lumMod val="8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a:solidFill>
                  <a:schemeClr val="accent1">
                    <a:lumMod val="75000"/>
                  </a:schemeClr>
                </a:solidFill>
              </a:rPr>
              <a:t>Facilitate Meaningful stakeholder </a:t>
            </a:r>
            <a:r>
              <a:rPr lang="en-US" sz="2400" b="1" dirty="0">
                <a:solidFill>
                  <a:schemeClr val="accent1">
                    <a:lumMod val="75000"/>
                  </a:schemeClr>
                </a:solidFill>
              </a:rPr>
              <a:t>engagement</a:t>
            </a:r>
            <a:r>
              <a:rPr lang="en-US" sz="2400" dirty="0">
                <a:solidFill>
                  <a:schemeClr val="accent1">
                    <a:lumMod val="75000"/>
                  </a:schemeClr>
                </a:solidFill>
              </a:rPr>
              <a:t> </a:t>
            </a:r>
          </a:p>
          <a:p>
            <a:pPr algn="ctr"/>
            <a:endParaRPr lang="en-US" sz="2400" dirty="0">
              <a:solidFill>
                <a:schemeClr val="accent1">
                  <a:lumMod val="75000"/>
                </a:schemeClr>
              </a:solidFill>
            </a:endParaRPr>
          </a:p>
        </p:txBody>
      </p:sp>
      <p:sp>
        <p:nvSpPr>
          <p:cNvPr id="6" name="Rectangle: Rounded Corners 5">
            <a:extLst>
              <a:ext uri="{FF2B5EF4-FFF2-40B4-BE49-F238E27FC236}">
                <a16:creationId xmlns:a16="http://schemas.microsoft.com/office/drawing/2014/main" id="{1BF3ECF3-1FAD-4933-899F-F592E6539FA5}"/>
              </a:ext>
            </a:extLst>
          </p:cNvPr>
          <p:cNvSpPr/>
          <p:nvPr/>
        </p:nvSpPr>
        <p:spPr>
          <a:xfrm>
            <a:off x="6014189" y="2363136"/>
            <a:ext cx="2743200" cy="3931920"/>
          </a:xfrm>
          <a:prstGeom prst="roundRect">
            <a:avLst/>
          </a:prstGeom>
          <a:solidFill>
            <a:schemeClr val="bg1">
              <a:lumMod val="8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a:solidFill>
                  <a:schemeClr val="accent1">
                    <a:lumMod val="75000"/>
                  </a:schemeClr>
                </a:solidFill>
              </a:rPr>
              <a:t>Ensure we gather diverse </a:t>
            </a:r>
            <a:r>
              <a:rPr lang="en-US" sz="2400" b="1" dirty="0">
                <a:solidFill>
                  <a:schemeClr val="accent1">
                    <a:lumMod val="75000"/>
                  </a:schemeClr>
                </a:solidFill>
              </a:rPr>
              <a:t>perspectives</a:t>
            </a:r>
            <a:r>
              <a:rPr lang="en-US" sz="2400" dirty="0">
                <a:solidFill>
                  <a:schemeClr val="accent1">
                    <a:lumMod val="75000"/>
                  </a:schemeClr>
                </a:solidFill>
              </a:rPr>
              <a:t> </a:t>
            </a:r>
          </a:p>
        </p:txBody>
      </p:sp>
      <p:sp>
        <p:nvSpPr>
          <p:cNvPr id="7" name="Rectangle: Rounded Corners 6">
            <a:extLst>
              <a:ext uri="{FF2B5EF4-FFF2-40B4-BE49-F238E27FC236}">
                <a16:creationId xmlns:a16="http://schemas.microsoft.com/office/drawing/2014/main" id="{40398CB4-373B-47FF-8E77-F1AB7AB19A0A}"/>
              </a:ext>
            </a:extLst>
          </p:cNvPr>
          <p:cNvSpPr/>
          <p:nvPr/>
        </p:nvSpPr>
        <p:spPr>
          <a:xfrm>
            <a:off x="8869285" y="2363136"/>
            <a:ext cx="2743200" cy="3931920"/>
          </a:xfrm>
          <a:prstGeom prst="roundRect">
            <a:avLst/>
          </a:prstGeom>
          <a:solidFill>
            <a:schemeClr val="bg1">
              <a:lumMod val="8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a:solidFill>
                  <a:schemeClr val="accent1">
                    <a:lumMod val="75000"/>
                  </a:schemeClr>
                </a:solidFill>
              </a:rPr>
              <a:t>Develop </a:t>
            </a:r>
            <a:r>
              <a:rPr lang="en-US" sz="2400" b="1" dirty="0">
                <a:solidFill>
                  <a:schemeClr val="accent1">
                    <a:lumMod val="75000"/>
                  </a:schemeClr>
                </a:solidFill>
              </a:rPr>
              <a:t>shared understanding </a:t>
            </a:r>
            <a:r>
              <a:rPr lang="en-US" sz="2400" dirty="0">
                <a:solidFill>
                  <a:schemeClr val="accent1">
                    <a:lumMod val="75000"/>
                  </a:schemeClr>
                </a:solidFill>
              </a:rPr>
              <a:t>of proposals and recommendations</a:t>
            </a:r>
          </a:p>
        </p:txBody>
      </p:sp>
    </p:spTree>
    <p:extLst>
      <p:ext uri="{BB962C8B-B14F-4D97-AF65-F5344CB8AC3E}">
        <p14:creationId xmlns:p14="http://schemas.microsoft.com/office/powerpoint/2010/main" val="31872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2D86B-33AD-4B4D-8CA4-F784C1871F5D}"/>
              </a:ext>
            </a:extLst>
          </p:cNvPr>
          <p:cNvSpPr>
            <a:spLocks noGrp="1"/>
          </p:cNvSpPr>
          <p:nvPr>
            <p:ph type="title"/>
          </p:nvPr>
        </p:nvSpPr>
        <p:spPr>
          <a:xfrm>
            <a:off x="976148" y="2229580"/>
            <a:ext cx="5738162" cy="2629804"/>
          </a:xfrm>
          <a:ln>
            <a:noFill/>
          </a:ln>
        </p:spPr>
        <p:txBody>
          <a:bodyPr/>
          <a:lstStyle/>
          <a:p>
            <a:pPr algn="ctr"/>
            <a:r>
              <a:rPr lang="en-US" b="0" dirty="0">
                <a:ln w="0"/>
                <a:solidFill>
                  <a:schemeClr val="tx1">
                    <a:lumMod val="50000"/>
                    <a:lumOff val="50000"/>
                  </a:schemeClr>
                </a:solidFill>
                <a:effectLst>
                  <a:outerShdw blurRad="38100" dist="19050" dir="2700000" algn="tl" rotWithShape="0">
                    <a:schemeClr val="dk1">
                      <a:alpha val="40000"/>
                    </a:schemeClr>
                  </a:outerShdw>
                </a:effectLst>
              </a:rPr>
              <a:t>Reducing Homelessness for Individuals with Severe Mental Illness </a:t>
            </a:r>
          </a:p>
        </p:txBody>
      </p:sp>
      <p:pic>
        <p:nvPicPr>
          <p:cNvPr id="6" name="Content Placeholder 5" descr="Document">
            <a:extLst>
              <a:ext uri="{FF2B5EF4-FFF2-40B4-BE49-F238E27FC236}">
                <a16:creationId xmlns:a16="http://schemas.microsoft.com/office/drawing/2014/main" id="{CF975C3F-DD0F-4B64-BB61-B16ACB5FE6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16878" y="1397906"/>
            <a:ext cx="4433831" cy="4433831"/>
          </a:xfrm>
          <a:prstGeom prst="rect">
            <a:avLst/>
          </a:prstGeom>
        </p:spPr>
      </p:pic>
    </p:spTree>
    <p:extLst>
      <p:ext uri="{BB962C8B-B14F-4D97-AF65-F5344CB8AC3E}">
        <p14:creationId xmlns:p14="http://schemas.microsoft.com/office/powerpoint/2010/main" val="45341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95A6C-6FF1-4D35-B9F9-A4A3A585B360}"/>
              </a:ext>
            </a:extLst>
          </p:cNvPr>
          <p:cNvSpPr>
            <a:spLocks noGrp="1"/>
          </p:cNvSpPr>
          <p:nvPr>
            <p:ph type="title"/>
          </p:nvPr>
        </p:nvSpPr>
        <p:spPr>
          <a:xfrm>
            <a:off x="609600" y="405763"/>
            <a:ext cx="10972800" cy="1066800"/>
          </a:xfrm>
        </p:spPr>
        <p:txBody>
          <a:bodyPr/>
          <a:lstStyle/>
          <a:p>
            <a:r>
              <a:rPr lang="en-US" dirty="0">
                <a:solidFill>
                  <a:schemeClr val="tx1">
                    <a:lumMod val="50000"/>
                    <a:lumOff val="50000"/>
                  </a:schemeClr>
                </a:solidFill>
              </a:rPr>
              <a:t>BHRS Shelter &amp; Housing Partnerships </a:t>
            </a:r>
          </a:p>
        </p:txBody>
      </p:sp>
      <p:graphicFrame>
        <p:nvGraphicFramePr>
          <p:cNvPr id="4" name="Content Placeholder 4">
            <a:extLst>
              <a:ext uri="{FF2B5EF4-FFF2-40B4-BE49-F238E27FC236}">
                <a16:creationId xmlns:a16="http://schemas.microsoft.com/office/drawing/2014/main" id="{B878A579-8D7A-4456-ACFA-9CB9FD4278EC}"/>
              </a:ext>
            </a:extLst>
          </p:cNvPr>
          <p:cNvGraphicFramePr>
            <a:graphicFrameLocks noGrp="1"/>
          </p:cNvGraphicFramePr>
          <p:nvPr>
            <p:ph idx="1"/>
            <p:extLst>
              <p:ext uri="{D42A27DB-BD31-4B8C-83A1-F6EECF244321}">
                <p14:modId xmlns:p14="http://schemas.microsoft.com/office/powerpoint/2010/main" val="2244438151"/>
              </p:ext>
            </p:extLst>
          </p:nvPr>
        </p:nvGraphicFramePr>
        <p:xfrm>
          <a:off x="609600" y="1256528"/>
          <a:ext cx="10972800" cy="5134707"/>
        </p:xfrm>
        <a:graphic>
          <a:graphicData uri="http://schemas.openxmlformats.org/drawingml/2006/table">
            <a:tbl>
              <a:tblPr firstRow="1" bandRow="1">
                <a:tableStyleId>{6E25E649-3F16-4E02-A733-19D2CDBF48F0}</a:tableStyleId>
              </a:tblPr>
              <a:tblGrid>
                <a:gridCol w="644769">
                  <a:extLst>
                    <a:ext uri="{9D8B030D-6E8A-4147-A177-3AD203B41FA5}">
                      <a16:colId xmlns:a16="http://schemas.microsoft.com/office/drawing/2014/main" val="1366396796"/>
                    </a:ext>
                  </a:extLst>
                </a:gridCol>
                <a:gridCol w="1688123">
                  <a:extLst>
                    <a:ext uri="{9D8B030D-6E8A-4147-A177-3AD203B41FA5}">
                      <a16:colId xmlns:a16="http://schemas.microsoft.com/office/drawing/2014/main" val="162744712"/>
                    </a:ext>
                  </a:extLst>
                </a:gridCol>
                <a:gridCol w="2649416">
                  <a:extLst>
                    <a:ext uri="{9D8B030D-6E8A-4147-A177-3AD203B41FA5}">
                      <a16:colId xmlns:a16="http://schemas.microsoft.com/office/drawing/2014/main" val="2339179054"/>
                    </a:ext>
                  </a:extLst>
                </a:gridCol>
                <a:gridCol w="855784">
                  <a:extLst>
                    <a:ext uri="{9D8B030D-6E8A-4147-A177-3AD203B41FA5}">
                      <a16:colId xmlns:a16="http://schemas.microsoft.com/office/drawing/2014/main" val="641531633"/>
                    </a:ext>
                  </a:extLst>
                </a:gridCol>
                <a:gridCol w="785446">
                  <a:extLst>
                    <a:ext uri="{9D8B030D-6E8A-4147-A177-3AD203B41FA5}">
                      <a16:colId xmlns:a16="http://schemas.microsoft.com/office/drawing/2014/main" val="2512906852"/>
                    </a:ext>
                  </a:extLst>
                </a:gridCol>
                <a:gridCol w="679939">
                  <a:extLst>
                    <a:ext uri="{9D8B030D-6E8A-4147-A177-3AD203B41FA5}">
                      <a16:colId xmlns:a16="http://schemas.microsoft.com/office/drawing/2014/main" val="1353715378"/>
                    </a:ext>
                  </a:extLst>
                </a:gridCol>
                <a:gridCol w="1711569">
                  <a:extLst>
                    <a:ext uri="{9D8B030D-6E8A-4147-A177-3AD203B41FA5}">
                      <a16:colId xmlns:a16="http://schemas.microsoft.com/office/drawing/2014/main" val="306702430"/>
                    </a:ext>
                  </a:extLst>
                </a:gridCol>
                <a:gridCol w="1957754">
                  <a:extLst>
                    <a:ext uri="{9D8B030D-6E8A-4147-A177-3AD203B41FA5}">
                      <a16:colId xmlns:a16="http://schemas.microsoft.com/office/drawing/2014/main" val="3370164236"/>
                    </a:ext>
                  </a:extLst>
                </a:gridCol>
              </a:tblGrid>
              <a:tr h="507245">
                <a:tc>
                  <a:txBody>
                    <a:bodyPr/>
                    <a:lstStyle/>
                    <a:p>
                      <a:pPr algn="ctr" fontAlgn="t"/>
                      <a:r>
                        <a:rPr lang="en-US" sz="1200" u="none" strike="noStrike" dirty="0">
                          <a:effectLst/>
                        </a:rPr>
                        <a:t>Category</a:t>
                      </a:r>
                      <a:endParaRPr lang="en-US"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200" u="none" strike="noStrike" dirty="0">
                          <a:effectLst/>
                        </a:rPr>
                        <a:t>Project</a:t>
                      </a:r>
                      <a:endParaRPr lang="en-US"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200" u="none" strike="noStrike" dirty="0">
                          <a:effectLst/>
                        </a:rPr>
                        <a:t>Partner(s)</a:t>
                      </a:r>
                      <a:endParaRPr lang="en-US"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200" u="none" strike="noStrike" dirty="0">
                          <a:effectLst/>
                        </a:rPr>
                        <a:t>Jurisdiction</a:t>
                      </a:r>
                      <a:endParaRPr lang="en-US"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200" u="none" strike="noStrike" dirty="0">
                          <a:effectLst/>
                        </a:rPr>
                        <a:t># of Units</a:t>
                      </a:r>
                      <a:endParaRPr lang="en-US"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200" u="none" strike="noStrike" dirty="0">
                          <a:effectLst/>
                        </a:rPr>
                        <a:t># of Beds</a:t>
                      </a:r>
                      <a:endParaRPr lang="en-US"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200" u="none" strike="noStrike" dirty="0">
                          <a:effectLst/>
                        </a:rPr>
                        <a:t>Funding</a:t>
                      </a:r>
                    </a:p>
                    <a:p>
                      <a:pPr algn="ctr" fontAlgn="t"/>
                      <a:r>
                        <a:rPr lang="en-US" sz="1200" u="none" strike="noStrike" dirty="0">
                          <a:effectLst/>
                        </a:rPr>
                        <a:t>source</a:t>
                      </a:r>
                      <a:endParaRPr lang="en-US"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200" u="none" strike="noStrike" dirty="0">
                          <a:effectLst/>
                        </a:rPr>
                        <a:t>Estimated Date </a:t>
                      </a:r>
                    </a:p>
                    <a:p>
                      <a:pPr algn="ctr" fontAlgn="t"/>
                      <a:r>
                        <a:rPr lang="en-US" sz="1200" u="none" strike="noStrike" dirty="0">
                          <a:effectLst/>
                        </a:rPr>
                        <a:t>of Availability </a:t>
                      </a:r>
                      <a:endParaRPr lang="en-US" sz="12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573197374"/>
                  </a:ext>
                </a:extLst>
              </a:tr>
              <a:tr h="488263">
                <a:tc>
                  <a:txBody>
                    <a:bodyPr/>
                    <a:lstStyle/>
                    <a:p>
                      <a:pPr algn="ctr" fontAlgn="t"/>
                      <a:r>
                        <a:rPr lang="en-US" sz="1300" u="none" strike="noStrike" dirty="0">
                          <a:effectLst/>
                        </a:rPr>
                        <a:t>TH</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Women's REST </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STANCO/BHRS/ Modesto </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200" u="none" strike="noStrike" dirty="0">
                          <a:effectLst/>
                        </a:rPr>
                        <a:t>Modesto </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 1</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5</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MHSA CSS</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September 2019 </a:t>
                      </a:r>
                      <a:endParaRPr lang="en-US" sz="13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035736323"/>
                  </a:ext>
                </a:extLst>
              </a:tr>
              <a:tr h="488263">
                <a:tc>
                  <a:txBody>
                    <a:bodyPr/>
                    <a:lstStyle/>
                    <a:p>
                      <a:pPr algn="ctr" fontAlgn="t"/>
                      <a:r>
                        <a:rPr lang="en-US" sz="1300" u="none" strike="noStrike" dirty="0">
                          <a:effectLst/>
                        </a:rPr>
                        <a:t>PSH</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Palm Valley </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Housing Authority </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200" u="none" strike="noStrike" dirty="0">
                          <a:effectLst/>
                        </a:rPr>
                        <a:t>Modesto </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39</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10</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MHSA Housing</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October 2019 </a:t>
                      </a:r>
                      <a:endParaRPr lang="en-US" sz="13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475621289"/>
                  </a:ext>
                </a:extLst>
              </a:tr>
              <a:tr h="472725">
                <a:tc>
                  <a:txBody>
                    <a:bodyPr/>
                    <a:lstStyle/>
                    <a:p>
                      <a:pPr algn="ctr" fontAlgn="t"/>
                      <a:r>
                        <a:rPr lang="en-US" sz="1300" u="none" strike="noStrike" dirty="0">
                          <a:effectLst/>
                        </a:rPr>
                        <a:t>PSH</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Granger Project </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STANCO/BHRS/Modesto</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200" u="none" strike="noStrike" dirty="0">
                          <a:effectLst/>
                        </a:rPr>
                        <a:t>Modesto</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4</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4</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MHSA Housing</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November 2019 </a:t>
                      </a:r>
                      <a:endParaRPr lang="en-US" sz="13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319095462"/>
                  </a:ext>
                </a:extLst>
              </a:tr>
              <a:tr h="598969">
                <a:tc>
                  <a:txBody>
                    <a:bodyPr/>
                    <a:lstStyle/>
                    <a:p>
                      <a:pPr algn="ctr" fontAlgn="t"/>
                      <a:r>
                        <a:rPr lang="en-US" sz="1300" u="none" strike="noStrike" dirty="0">
                          <a:effectLst/>
                        </a:rPr>
                        <a:t>PSH</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King Kennedy Cottages</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Housing Authority/BHRS/Modesto</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200" u="none" strike="noStrike" dirty="0">
                          <a:effectLst/>
                        </a:rPr>
                        <a:t>Modesto</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23</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4</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NPLH Comp</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June 2020</a:t>
                      </a:r>
                      <a:endParaRPr lang="en-US" sz="13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924286398"/>
                  </a:ext>
                </a:extLst>
              </a:tr>
              <a:tr h="626190">
                <a:tc>
                  <a:txBody>
                    <a:bodyPr/>
                    <a:lstStyle/>
                    <a:p>
                      <a:pPr algn="ctr" fontAlgn="t"/>
                      <a:r>
                        <a:rPr lang="en-US" sz="1300" u="none" strike="noStrike" dirty="0">
                          <a:effectLst/>
                        </a:rPr>
                        <a:t>Shelter </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Access Center</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Salvation Army/County/Modesto</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200" u="none" strike="noStrike" dirty="0">
                          <a:effectLst/>
                        </a:rPr>
                        <a:t>Modesto</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 </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182</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MHSA GSD</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November 2019 </a:t>
                      </a:r>
                      <a:endParaRPr lang="en-US" sz="13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146024281"/>
                  </a:ext>
                </a:extLst>
              </a:tr>
              <a:tr h="488263">
                <a:tc>
                  <a:txBody>
                    <a:bodyPr/>
                    <a:lstStyle/>
                    <a:p>
                      <a:pPr algn="ctr" fontAlgn="t"/>
                      <a:r>
                        <a:rPr lang="en-US" sz="1300" u="none" strike="noStrike" dirty="0">
                          <a:effectLst/>
                        </a:rPr>
                        <a:t>PSH </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Kansas House </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Housing Authority/BHRS/Modesto</a:t>
                      </a:r>
                    </a:p>
                  </a:txBody>
                  <a:tcPr marL="6350" marR="6350" marT="6350" marB="0" anchor="ctr"/>
                </a:tc>
                <a:tc>
                  <a:txBody>
                    <a:bodyPr/>
                    <a:lstStyle/>
                    <a:p>
                      <a:pPr algn="ctr" fontAlgn="t"/>
                      <a:r>
                        <a:rPr lang="en-US" sz="1200" u="none" strike="noStrike" dirty="0">
                          <a:effectLst/>
                        </a:rPr>
                        <a:t>Modesto</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100</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60</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NPLH Non-Comp and MHSA Housing</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 Jan 2020</a:t>
                      </a:r>
                      <a:endParaRPr lang="en-US" sz="13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24112504"/>
                  </a:ext>
                </a:extLst>
              </a:tr>
              <a:tr h="488263">
                <a:tc>
                  <a:txBody>
                    <a:bodyPr/>
                    <a:lstStyle/>
                    <a:p>
                      <a:pPr algn="ctr" fontAlgn="t"/>
                      <a:r>
                        <a:rPr lang="en-US" sz="1300" u="none" strike="noStrike" dirty="0">
                          <a:effectLst/>
                        </a:rPr>
                        <a:t>PSH </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Kestrel Ridge </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Housing Authority/BHRS</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200" u="none" strike="noStrike" dirty="0">
                          <a:effectLst/>
                        </a:rPr>
                        <a:t>Modesto</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8</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8</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MHSA Housing</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April 2020 </a:t>
                      </a:r>
                      <a:endParaRPr lang="en-US" sz="13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644312851"/>
                  </a:ext>
                </a:extLst>
              </a:tr>
              <a:tr h="488263">
                <a:tc>
                  <a:txBody>
                    <a:bodyPr/>
                    <a:lstStyle/>
                    <a:p>
                      <a:pPr algn="ctr" fontAlgn="t"/>
                      <a:r>
                        <a:rPr lang="en-US" sz="1300" u="none" strike="noStrike" dirty="0">
                          <a:effectLst/>
                        </a:rPr>
                        <a:t>PSH</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Palm Ave Cottages</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300" u="none" strike="noStrike" dirty="0">
                          <a:effectLst/>
                        </a:rPr>
                        <a:t>Housing Authority/BHRS/Turlock</a:t>
                      </a:r>
                    </a:p>
                  </a:txBody>
                  <a:tcPr marL="6350" marR="6350" marT="6350" marB="0" anchor="ctr"/>
                </a:tc>
                <a:tc>
                  <a:txBody>
                    <a:bodyPr/>
                    <a:lstStyle/>
                    <a:p>
                      <a:pPr algn="ctr" fontAlgn="t"/>
                      <a:r>
                        <a:rPr lang="en-US" sz="1200" u="none" strike="noStrike" dirty="0">
                          <a:effectLst/>
                        </a:rPr>
                        <a:t>Turlock </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4</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4</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NPLH Comp</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June 2020 </a:t>
                      </a:r>
                      <a:endParaRPr lang="en-US" sz="13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504995"/>
                  </a:ext>
                </a:extLst>
              </a:tr>
              <a:tr h="488263">
                <a:tc>
                  <a:txBody>
                    <a:bodyPr/>
                    <a:lstStyle/>
                    <a:p>
                      <a:pPr algn="ctr" fontAlgn="t"/>
                      <a:r>
                        <a:rPr lang="en-US" sz="1300" u="none" strike="noStrike" dirty="0">
                          <a:effectLst/>
                        </a:rPr>
                        <a:t>PSH </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Park Street Cottages</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300" u="none" strike="noStrike" dirty="0">
                          <a:effectLst/>
                        </a:rPr>
                        <a:t>Housing Authority/BHRS/Turlock</a:t>
                      </a:r>
                    </a:p>
                  </a:txBody>
                  <a:tcPr marL="6350" marR="6350" marT="6350" marB="0" anchor="ctr"/>
                </a:tc>
                <a:tc>
                  <a:txBody>
                    <a:bodyPr/>
                    <a:lstStyle/>
                    <a:p>
                      <a:pPr algn="ctr" fontAlgn="t"/>
                      <a:r>
                        <a:rPr lang="en-US" sz="1200" u="none" strike="noStrike" dirty="0">
                          <a:effectLst/>
                        </a:rPr>
                        <a:t>Turlock </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8</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8</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NPLH Comp</a:t>
                      </a:r>
                      <a:endParaRPr lang="en-US" sz="13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en-US" sz="1300" u="none" strike="noStrike" dirty="0">
                          <a:effectLst/>
                        </a:rPr>
                        <a:t>June 2020 </a:t>
                      </a:r>
                      <a:endParaRPr lang="en-US" sz="13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005408178"/>
                  </a:ext>
                </a:extLst>
              </a:tr>
            </a:tbl>
          </a:graphicData>
        </a:graphic>
      </p:graphicFrame>
      <p:sp>
        <p:nvSpPr>
          <p:cNvPr id="5" name="TextBox 4">
            <a:extLst>
              <a:ext uri="{FF2B5EF4-FFF2-40B4-BE49-F238E27FC236}">
                <a16:creationId xmlns:a16="http://schemas.microsoft.com/office/drawing/2014/main" id="{2E1C5F06-92C5-44C6-BBDD-7DBE0271E917}"/>
              </a:ext>
            </a:extLst>
          </p:cNvPr>
          <p:cNvSpPr txBox="1"/>
          <p:nvPr/>
        </p:nvSpPr>
        <p:spPr>
          <a:xfrm>
            <a:off x="609600" y="6391235"/>
            <a:ext cx="3881191" cy="261610"/>
          </a:xfrm>
          <a:prstGeom prst="rect">
            <a:avLst/>
          </a:prstGeom>
          <a:noFill/>
        </p:spPr>
        <p:txBody>
          <a:bodyPr wrap="none" rtlCol="0">
            <a:spAutoFit/>
          </a:bodyPr>
          <a:lstStyle/>
          <a:p>
            <a:r>
              <a:rPr lang="en-US" sz="1100" dirty="0"/>
              <a:t>Transitional Housing = TH  Permanent Supportive Housing = PSH </a:t>
            </a:r>
          </a:p>
        </p:txBody>
      </p:sp>
    </p:spTree>
    <p:extLst>
      <p:ext uri="{BB962C8B-B14F-4D97-AF65-F5344CB8AC3E}">
        <p14:creationId xmlns:p14="http://schemas.microsoft.com/office/powerpoint/2010/main" val="48156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19B4-D7A7-495C-8101-440BD31A356A}"/>
              </a:ext>
            </a:extLst>
          </p:cNvPr>
          <p:cNvSpPr>
            <a:spLocks noGrp="1"/>
          </p:cNvSpPr>
          <p:nvPr>
            <p:ph type="title"/>
          </p:nvPr>
        </p:nvSpPr>
        <p:spPr/>
        <p:txBody>
          <a:bodyPr/>
          <a:lstStyle/>
          <a:p>
            <a:r>
              <a:rPr lang="en-US" dirty="0"/>
              <a:t>Kansas House Project </a:t>
            </a:r>
          </a:p>
        </p:txBody>
      </p:sp>
      <p:sp>
        <p:nvSpPr>
          <p:cNvPr id="3" name="Content Placeholder 2">
            <a:extLst>
              <a:ext uri="{FF2B5EF4-FFF2-40B4-BE49-F238E27FC236}">
                <a16:creationId xmlns:a16="http://schemas.microsoft.com/office/drawing/2014/main" id="{3E2685A7-94D8-432A-88A2-8681ECB9397E}"/>
              </a:ext>
            </a:extLst>
          </p:cNvPr>
          <p:cNvSpPr>
            <a:spLocks noGrp="1"/>
          </p:cNvSpPr>
          <p:nvPr>
            <p:ph sz="half" idx="1"/>
          </p:nvPr>
        </p:nvSpPr>
        <p:spPr>
          <a:xfrm>
            <a:off x="609600" y="2249425"/>
            <a:ext cx="5267522" cy="4341812"/>
          </a:xfrm>
        </p:spPr>
        <p:txBody>
          <a:bodyPr>
            <a:normAutofit fontScale="92500" lnSpcReduction="10000"/>
          </a:bodyPr>
          <a:lstStyle/>
          <a:p>
            <a:pPr>
              <a:buClr>
                <a:schemeClr val="tx1">
                  <a:lumMod val="50000"/>
                  <a:lumOff val="50000"/>
                </a:schemeClr>
              </a:buClr>
            </a:pPr>
            <a:r>
              <a:rPr lang="en-US" sz="2400" dirty="0"/>
              <a:t>722 Kansas Avenue, Modesto</a:t>
            </a:r>
          </a:p>
          <a:p>
            <a:pPr>
              <a:buClr>
                <a:schemeClr val="tx1">
                  <a:lumMod val="50000"/>
                  <a:lumOff val="50000"/>
                </a:schemeClr>
              </a:buClr>
            </a:pPr>
            <a:r>
              <a:rPr lang="en-US" sz="2400" dirty="0"/>
              <a:t>103 Permanent Supportive Apartment Units</a:t>
            </a:r>
          </a:p>
          <a:p>
            <a:pPr lvl="1">
              <a:buClr>
                <a:schemeClr val="tx1">
                  <a:lumMod val="50000"/>
                  <a:lumOff val="50000"/>
                </a:schemeClr>
              </a:buClr>
            </a:pPr>
            <a:r>
              <a:rPr lang="en-US" sz="2400" dirty="0"/>
              <a:t>60 Beds designated for BHRS </a:t>
            </a:r>
          </a:p>
          <a:p>
            <a:pPr>
              <a:buClr>
                <a:schemeClr val="tx1">
                  <a:lumMod val="50000"/>
                  <a:lumOff val="50000"/>
                </a:schemeClr>
              </a:buClr>
            </a:pPr>
            <a:r>
              <a:rPr lang="en-US" sz="2400" dirty="0"/>
              <a:t>House approximately 200 individuals</a:t>
            </a:r>
          </a:p>
          <a:p>
            <a:pPr>
              <a:buClr>
                <a:schemeClr val="tx1">
                  <a:lumMod val="50000"/>
                  <a:lumOff val="50000"/>
                </a:schemeClr>
              </a:buClr>
            </a:pPr>
            <a:r>
              <a:rPr lang="en-US" sz="2400" dirty="0"/>
              <a:t>Interior Renovations – Kitchenette, Washer/Dryer Combo &amp; Loft Bed/Couch</a:t>
            </a:r>
          </a:p>
          <a:p>
            <a:pPr>
              <a:buClr>
                <a:schemeClr val="tx1">
                  <a:lumMod val="50000"/>
                  <a:lumOff val="50000"/>
                </a:schemeClr>
              </a:buClr>
            </a:pPr>
            <a:r>
              <a:rPr lang="en-US" sz="2400" dirty="0"/>
              <a:t>Exterior Renovations – paint, signage, landscaping, fencing</a:t>
            </a:r>
          </a:p>
          <a:p>
            <a:pPr>
              <a:buClr>
                <a:schemeClr val="tx1">
                  <a:lumMod val="50000"/>
                  <a:lumOff val="50000"/>
                </a:schemeClr>
              </a:buClr>
            </a:pPr>
            <a:r>
              <a:rPr lang="en-US" sz="2400" dirty="0"/>
              <a:t>Placement by referral only basis</a:t>
            </a:r>
          </a:p>
          <a:p>
            <a:pPr>
              <a:buClr>
                <a:schemeClr val="tx1">
                  <a:lumMod val="50000"/>
                  <a:lumOff val="50000"/>
                </a:schemeClr>
              </a:buClr>
            </a:pPr>
            <a:r>
              <a:rPr lang="en-US" sz="2400" dirty="0"/>
              <a:t>On-site management </a:t>
            </a:r>
          </a:p>
          <a:p>
            <a:pPr>
              <a:buClr>
                <a:schemeClr val="tx1">
                  <a:lumMod val="50000"/>
                  <a:lumOff val="50000"/>
                </a:schemeClr>
              </a:buClr>
            </a:pPr>
            <a:r>
              <a:rPr lang="en-US" sz="2400" dirty="0"/>
              <a:t>Intensive case casement</a:t>
            </a:r>
          </a:p>
        </p:txBody>
      </p:sp>
      <p:pic>
        <p:nvPicPr>
          <p:cNvPr id="6" name="Content Placeholder 5" descr="A view of a city&#10;&#10;Description automatically generated">
            <a:extLst>
              <a:ext uri="{FF2B5EF4-FFF2-40B4-BE49-F238E27FC236}">
                <a16:creationId xmlns:a16="http://schemas.microsoft.com/office/drawing/2014/main" id="{9D20781D-E1D1-4B0D-9245-B9F7545F5429}"/>
              </a:ext>
            </a:extLst>
          </p:cNvPr>
          <p:cNvPicPr>
            <a:picLocks noGrp="1" noChangeAspect="1"/>
          </p:cNvPicPr>
          <p:nvPr>
            <p:ph sz="half" idx="2"/>
          </p:nvPr>
        </p:nvPicPr>
        <p:blipFill rotWithShape="1">
          <a:blip r:embed="rId2"/>
          <a:srcRect r="-1" b="22181"/>
          <a:stretch/>
        </p:blipFill>
        <p:spPr>
          <a:xfrm>
            <a:off x="6314879" y="2249488"/>
            <a:ext cx="5150241" cy="4341812"/>
          </a:xfrm>
        </p:spPr>
      </p:pic>
    </p:spTree>
    <p:extLst>
      <p:ext uri="{BB962C8B-B14F-4D97-AF65-F5344CB8AC3E}">
        <p14:creationId xmlns:p14="http://schemas.microsoft.com/office/powerpoint/2010/main" val="36661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EE90-1415-40E1-A5EB-A0F1B59B2750}"/>
              </a:ext>
            </a:extLst>
          </p:cNvPr>
          <p:cNvSpPr>
            <a:spLocks noGrp="1"/>
          </p:cNvSpPr>
          <p:nvPr>
            <p:ph type="title"/>
          </p:nvPr>
        </p:nvSpPr>
        <p:spPr/>
        <p:txBody>
          <a:bodyPr/>
          <a:lstStyle/>
          <a:p>
            <a:r>
              <a:rPr lang="en-US" dirty="0">
                <a:solidFill>
                  <a:schemeClr val="tx1">
                    <a:lumMod val="50000"/>
                    <a:lumOff val="50000"/>
                  </a:schemeClr>
                </a:solidFill>
              </a:rPr>
              <a:t>Kansas House: Overall Funding Strategy </a:t>
            </a:r>
          </a:p>
        </p:txBody>
      </p:sp>
      <p:graphicFrame>
        <p:nvGraphicFramePr>
          <p:cNvPr id="12" name="Content Placeholder 11">
            <a:extLst>
              <a:ext uri="{FF2B5EF4-FFF2-40B4-BE49-F238E27FC236}">
                <a16:creationId xmlns:a16="http://schemas.microsoft.com/office/drawing/2014/main" id="{05F02463-8B21-4AD1-A4F7-97A9120322B7}"/>
              </a:ext>
            </a:extLst>
          </p:cNvPr>
          <p:cNvGraphicFramePr>
            <a:graphicFrameLocks noGrp="1"/>
          </p:cNvGraphicFramePr>
          <p:nvPr>
            <p:ph idx="1"/>
            <p:extLst>
              <p:ext uri="{D42A27DB-BD31-4B8C-83A1-F6EECF244321}">
                <p14:modId xmlns:p14="http://schemas.microsoft.com/office/powerpoint/2010/main" val="3000200944"/>
              </p:ext>
            </p:extLst>
          </p:nvPr>
        </p:nvGraphicFramePr>
        <p:xfrm>
          <a:off x="609600" y="2249488"/>
          <a:ext cx="10972434" cy="4087813"/>
        </p:xfrm>
        <a:graphic>
          <a:graphicData uri="http://schemas.openxmlformats.org/drawingml/2006/table">
            <a:tbl>
              <a:tblPr firstRow="1" bandRow="1">
                <a:tableStyleId>{6E25E649-3F16-4E02-A733-19D2CDBF48F0}</a:tableStyleId>
              </a:tblPr>
              <a:tblGrid>
                <a:gridCol w="2679700">
                  <a:extLst>
                    <a:ext uri="{9D8B030D-6E8A-4147-A177-3AD203B41FA5}">
                      <a16:colId xmlns:a16="http://schemas.microsoft.com/office/drawing/2014/main" val="2373412813"/>
                    </a:ext>
                  </a:extLst>
                </a:gridCol>
                <a:gridCol w="1701800">
                  <a:extLst>
                    <a:ext uri="{9D8B030D-6E8A-4147-A177-3AD203B41FA5}">
                      <a16:colId xmlns:a16="http://schemas.microsoft.com/office/drawing/2014/main" val="2358337494"/>
                    </a:ext>
                  </a:extLst>
                </a:gridCol>
                <a:gridCol w="2070100">
                  <a:extLst>
                    <a:ext uri="{9D8B030D-6E8A-4147-A177-3AD203B41FA5}">
                      <a16:colId xmlns:a16="http://schemas.microsoft.com/office/drawing/2014/main" val="1619052276"/>
                    </a:ext>
                  </a:extLst>
                </a:gridCol>
                <a:gridCol w="4520834">
                  <a:extLst>
                    <a:ext uri="{9D8B030D-6E8A-4147-A177-3AD203B41FA5}">
                      <a16:colId xmlns:a16="http://schemas.microsoft.com/office/drawing/2014/main" val="416851164"/>
                    </a:ext>
                  </a:extLst>
                </a:gridCol>
              </a:tblGrid>
              <a:tr h="546240">
                <a:tc>
                  <a:txBody>
                    <a:bodyPr/>
                    <a:lstStyle/>
                    <a:p>
                      <a:r>
                        <a:rPr lang="en-US" sz="1600" dirty="0"/>
                        <a:t>Description</a:t>
                      </a:r>
                      <a:endParaRPr lang="en-US" sz="1600" b="0" dirty="0"/>
                    </a:p>
                  </a:txBody>
                  <a:tcPr marL="88002" marR="88002" anchor="ctr"/>
                </a:tc>
                <a:tc>
                  <a:txBody>
                    <a:bodyPr/>
                    <a:lstStyle/>
                    <a:p>
                      <a:pPr algn="ctr"/>
                      <a:r>
                        <a:rPr lang="en-US" sz="1600" dirty="0">
                          <a:effectLst>
                            <a:outerShdw blurRad="38100" dist="38100" dir="2700000" algn="tl">
                              <a:srgbClr val="000000">
                                <a:alpha val="43137"/>
                              </a:srgbClr>
                            </a:outerShdw>
                          </a:effectLst>
                        </a:rPr>
                        <a:t>Uses</a:t>
                      </a:r>
                      <a:endParaRPr lang="en-US" sz="1600" b="0" dirty="0">
                        <a:effectLst>
                          <a:outerShdw blurRad="38100" dist="38100" dir="2700000" algn="tl">
                            <a:srgbClr val="000000">
                              <a:alpha val="43137"/>
                            </a:srgbClr>
                          </a:outerShdw>
                        </a:effectLst>
                      </a:endParaRPr>
                    </a:p>
                  </a:txBody>
                  <a:tcPr marL="88002" marR="88002"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outerShdw blurRad="38100" dist="38100" dir="2700000" algn="tl">
                              <a:srgbClr val="000000">
                                <a:alpha val="43137"/>
                              </a:srgbClr>
                            </a:outerShdw>
                          </a:effectLst>
                        </a:rPr>
                        <a:t>Sources</a:t>
                      </a:r>
                      <a:endParaRPr lang="en-US" sz="1600" b="0" dirty="0">
                        <a:effectLst>
                          <a:outerShdw blurRad="38100" dist="38100" dir="2700000" algn="tl">
                            <a:srgbClr val="000000">
                              <a:alpha val="43137"/>
                            </a:srgbClr>
                          </a:outerShdw>
                        </a:effectLst>
                      </a:endParaRPr>
                    </a:p>
                  </a:txBody>
                  <a:tcPr marL="88002" marR="88002" anchor="ctr"/>
                </a:tc>
                <a:tc hMerge="1">
                  <a:txBody>
                    <a:bodyPr/>
                    <a:lstStyle/>
                    <a:p>
                      <a:pPr algn="r"/>
                      <a:endParaRPr lang="en-US" b="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4054260290"/>
                  </a:ext>
                </a:extLst>
              </a:tr>
              <a:tr h="432859">
                <a:tc>
                  <a:txBody>
                    <a:bodyPr/>
                    <a:lstStyle/>
                    <a:p>
                      <a:r>
                        <a:rPr lang="en-US" sz="1600" dirty="0">
                          <a:effectLst/>
                        </a:rPr>
                        <a:t>Acquisition &amp; Rehabilitation </a:t>
                      </a:r>
                      <a:endParaRPr lang="en-US" sz="1600" b="0" dirty="0">
                        <a:effectLst/>
                      </a:endParaRPr>
                    </a:p>
                  </a:txBody>
                  <a:tcPr marL="88002" marR="88002" anchor="ctr"/>
                </a:tc>
                <a:tc>
                  <a:txBody>
                    <a:bodyPr/>
                    <a:lstStyle/>
                    <a:p>
                      <a:pPr algn="r"/>
                      <a:r>
                        <a:rPr lang="en-US" sz="1600" dirty="0">
                          <a:effectLst/>
                        </a:rPr>
                        <a:t>$8,000,000</a:t>
                      </a:r>
                      <a:endParaRPr lang="en-US" sz="1600" b="0" dirty="0">
                        <a:effectLst/>
                      </a:endParaRPr>
                    </a:p>
                  </a:txBody>
                  <a:tcPr marL="88002" marR="88002" anchor="ctr"/>
                </a:tc>
                <a:tc>
                  <a:txBody>
                    <a:bodyPr/>
                    <a:lstStyle/>
                    <a:p>
                      <a:pPr algn="r"/>
                      <a:endParaRPr lang="en-US" sz="1600" b="0" dirty="0">
                        <a:effectLst/>
                      </a:endParaRPr>
                    </a:p>
                  </a:txBody>
                  <a:tcPr marL="88002" marR="88002" anchor="ctr"/>
                </a:tc>
                <a:tc>
                  <a:txBody>
                    <a:bodyPr/>
                    <a:lstStyle/>
                    <a:p>
                      <a:pPr algn="l"/>
                      <a:endParaRPr lang="en-US" sz="1600" b="0" dirty="0">
                        <a:effectLst/>
                      </a:endParaRPr>
                    </a:p>
                  </a:txBody>
                  <a:tcPr marL="88002" marR="88002" anchor="ctr"/>
                </a:tc>
                <a:extLst>
                  <a:ext uri="{0D108BD9-81ED-4DB2-BD59-A6C34878D82A}">
                    <a16:rowId xmlns:a16="http://schemas.microsoft.com/office/drawing/2014/main" val="2314397613"/>
                  </a:ext>
                </a:extLst>
              </a:tr>
              <a:tr h="747665">
                <a:tc>
                  <a:txBody>
                    <a:bodyPr/>
                    <a:lstStyle/>
                    <a:p>
                      <a:r>
                        <a:rPr lang="en-US" sz="1600" dirty="0">
                          <a:effectLst/>
                        </a:rPr>
                        <a:t>Stanislaus Regional Housing Authority </a:t>
                      </a:r>
                      <a:endParaRPr lang="en-US" sz="1600" b="0" dirty="0">
                        <a:effectLst/>
                      </a:endParaRPr>
                    </a:p>
                  </a:txBody>
                  <a:tcPr marL="88002" marR="88002" anchor="ctr"/>
                </a:tc>
                <a:tc>
                  <a:txBody>
                    <a:bodyPr/>
                    <a:lstStyle/>
                    <a:p>
                      <a:pPr algn="r"/>
                      <a:endParaRPr lang="en-US" sz="1600" b="0" dirty="0">
                        <a:effectLst/>
                      </a:endParaRPr>
                    </a:p>
                  </a:txBody>
                  <a:tcPr marL="88002" marR="88002" anchor="ctr"/>
                </a:tc>
                <a:tc>
                  <a:txBody>
                    <a:bodyPr/>
                    <a:lstStyle/>
                    <a:p>
                      <a:pPr algn="r"/>
                      <a:r>
                        <a:rPr lang="en-US" sz="1600" dirty="0">
                          <a:effectLst/>
                        </a:rPr>
                        <a:t>$2,100,000</a:t>
                      </a:r>
                      <a:endParaRPr lang="en-US" sz="1600" b="0" dirty="0">
                        <a:effectLst/>
                      </a:endParaRPr>
                    </a:p>
                  </a:txBody>
                  <a:tcPr marL="88002" marR="88002" anchor="ctr"/>
                </a:tc>
                <a:tc>
                  <a:txBody>
                    <a:bodyPr/>
                    <a:lstStyle/>
                    <a:p>
                      <a:pPr algn="l"/>
                      <a:r>
                        <a:rPr lang="en-US" sz="1600" dirty="0">
                          <a:effectLst/>
                        </a:rPr>
                        <a:t>Loan</a:t>
                      </a:r>
                      <a:endParaRPr lang="en-US" sz="1600" b="0" dirty="0">
                        <a:effectLst/>
                      </a:endParaRPr>
                    </a:p>
                  </a:txBody>
                  <a:tcPr marL="88002" marR="88002" anchor="ctr"/>
                </a:tc>
                <a:extLst>
                  <a:ext uri="{0D108BD9-81ED-4DB2-BD59-A6C34878D82A}">
                    <a16:rowId xmlns:a16="http://schemas.microsoft.com/office/drawing/2014/main" val="158763225"/>
                  </a:ext>
                </a:extLst>
              </a:tr>
              <a:tr h="432859">
                <a:tc>
                  <a:txBody>
                    <a:bodyPr/>
                    <a:lstStyle/>
                    <a:p>
                      <a:r>
                        <a:rPr lang="en-US" sz="1600" dirty="0">
                          <a:effectLst/>
                        </a:rPr>
                        <a:t>City of Modesto </a:t>
                      </a:r>
                      <a:endParaRPr lang="en-US" sz="1600" b="0" dirty="0">
                        <a:effectLst/>
                      </a:endParaRPr>
                    </a:p>
                  </a:txBody>
                  <a:tcPr marL="88002" marR="88002" anchor="ctr"/>
                </a:tc>
                <a:tc>
                  <a:txBody>
                    <a:bodyPr/>
                    <a:lstStyle/>
                    <a:p>
                      <a:pPr algn="r"/>
                      <a:endParaRPr lang="en-US" sz="1600" b="0" dirty="0">
                        <a:effectLst/>
                      </a:endParaRPr>
                    </a:p>
                  </a:txBody>
                  <a:tcPr marL="88002" marR="88002" anchor="ctr"/>
                </a:tc>
                <a:tc>
                  <a:txBody>
                    <a:bodyPr/>
                    <a:lstStyle/>
                    <a:p>
                      <a:pPr algn="r"/>
                      <a:r>
                        <a:rPr lang="en-US" sz="1600" dirty="0">
                          <a:effectLst/>
                        </a:rPr>
                        <a:t>$2,500,000</a:t>
                      </a:r>
                      <a:endParaRPr lang="en-US" sz="1600" b="0" dirty="0">
                        <a:effectLst/>
                      </a:endParaRPr>
                    </a:p>
                  </a:txBody>
                  <a:tcPr marL="88002" marR="88002" anchor="ctr"/>
                </a:tc>
                <a:tc>
                  <a:txBody>
                    <a:bodyPr/>
                    <a:lstStyle/>
                    <a:p>
                      <a:pPr algn="l"/>
                      <a:r>
                        <a:rPr lang="en-US" sz="1600" dirty="0">
                          <a:effectLst/>
                        </a:rPr>
                        <a:t>Community Development Block Grant</a:t>
                      </a:r>
                      <a:endParaRPr lang="en-US" sz="1600" b="0" dirty="0">
                        <a:effectLst/>
                      </a:endParaRPr>
                    </a:p>
                  </a:txBody>
                  <a:tcPr marL="88002" marR="88002" anchor="ctr"/>
                </a:tc>
                <a:extLst>
                  <a:ext uri="{0D108BD9-81ED-4DB2-BD59-A6C34878D82A}">
                    <a16:rowId xmlns:a16="http://schemas.microsoft.com/office/drawing/2014/main" val="1582255507"/>
                  </a:ext>
                </a:extLst>
              </a:tr>
              <a:tr h="432859">
                <a:tc>
                  <a:txBody>
                    <a:bodyPr/>
                    <a:lstStyle/>
                    <a:p>
                      <a:r>
                        <a:rPr lang="en-US" sz="1600" dirty="0">
                          <a:effectLst/>
                        </a:rPr>
                        <a:t>County of Stanislaus </a:t>
                      </a:r>
                      <a:endParaRPr lang="en-US" sz="1600" b="0" dirty="0">
                        <a:effectLst/>
                      </a:endParaRPr>
                    </a:p>
                  </a:txBody>
                  <a:tcPr marL="88002" marR="88002" anchor="ctr"/>
                </a:tc>
                <a:tc>
                  <a:txBody>
                    <a:bodyPr/>
                    <a:lstStyle/>
                    <a:p>
                      <a:pPr algn="r"/>
                      <a:endParaRPr lang="en-US" sz="1600" b="0" dirty="0">
                        <a:effectLst/>
                      </a:endParaRPr>
                    </a:p>
                  </a:txBody>
                  <a:tcPr marL="88002" marR="88002" anchor="ctr"/>
                </a:tc>
                <a:tc>
                  <a:txBody>
                    <a:bodyPr/>
                    <a:lstStyle/>
                    <a:p>
                      <a:pPr algn="r"/>
                      <a:r>
                        <a:rPr lang="en-US" sz="1600" dirty="0">
                          <a:effectLst/>
                        </a:rPr>
                        <a:t>$2,300,000</a:t>
                      </a:r>
                      <a:endParaRPr lang="en-US" sz="1600" b="0" dirty="0">
                        <a:effectLst/>
                      </a:endParaRPr>
                    </a:p>
                  </a:txBody>
                  <a:tcPr marL="88002" marR="88002" anchor="ctr"/>
                </a:tc>
                <a:tc>
                  <a:txBody>
                    <a:bodyPr/>
                    <a:lstStyle/>
                    <a:p>
                      <a:pPr algn="l"/>
                      <a:r>
                        <a:rPr lang="en-US" sz="1600" dirty="0">
                          <a:effectLst/>
                        </a:rPr>
                        <a:t>No Place Like Home – Noncompetitive Allocation</a:t>
                      </a:r>
                      <a:r>
                        <a:rPr lang="en-US" sz="1600" baseline="30000" dirty="0">
                          <a:effectLst/>
                        </a:rPr>
                        <a:t>*</a:t>
                      </a:r>
                      <a:endParaRPr lang="en-US" sz="1600" b="0" baseline="30000" dirty="0">
                        <a:effectLst/>
                      </a:endParaRPr>
                    </a:p>
                  </a:txBody>
                  <a:tcPr marL="88002" marR="88002" anchor="ctr"/>
                </a:tc>
                <a:extLst>
                  <a:ext uri="{0D108BD9-81ED-4DB2-BD59-A6C34878D82A}">
                    <a16:rowId xmlns:a16="http://schemas.microsoft.com/office/drawing/2014/main" val="2766134060"/>
                  </a:ext>
                </a:extLst>
              </a:tr>
              <a:tr h="432859">
                <a:tc>
                  <a:txBody>
                    <a:bodyPr/>
                    <a:lstStyle/>
                    <a:p>
                      <a:r>
                        <a:rPr lang="en-US" sz="1600" dirty="0">
                          <a:effectLst/>
                        </a:rPr>
                        <a:t>County of Stanislaus </a:t>
                      </a:r>
                      <a:endParaRPr lang="en-US" sz="1600" b="0" dirty="0">
                        <a:effectLst/>
                      </a:endParaRPr>
                    </a:p>
                  </a:txBody>
                  <a:tcPr marL="88002" marR="88002" anchor="ctr"/>
                </a:tc>
                <a:tc>
                  <a:txBody>
                    <a:bodyPr/>
                    <a:lstStyle/>
                    <a:p>
                      <a:pPr algn="r"/>
                      <a:endParaRPr lang="en-US" sz="1600" b="0" dirty="0">
                        <a:effectLst/>
                      </a:endParaRPr>
                    </a:p>
                  </a:txBody>
                  <a:tcPr marL="88002" marR="88002" anchor="ctr"/>
                </a:tc>
                <a:tc>
                  <a:txBody>
                    <a:bodyPr/>
                    <a:lstStyle/>
                    <a:p>
                      <a:pPr algn="r"/>
                      <a:r>
                        <a:rPr lang="en-US" sz="1600" dirty="0">
                          <a:effectLst/>
                        </a:rPr>
                        <a:t>$1,100,000</a:t>
                      </a:r>
                      <a:endParaRPr lang="en-US" sz="1600" b="0" dirty="0">
                        <a:effectLst/>
                      </a:endParaRPr>
                    </a:p>
                  </a:txBody>
                  <a:tcPr marL="88002" marR="88002" anchor="ctr"/>
                </a:tc>
                <a:tc>
                  <a:txBody>
                    <a:bodyPr/>
                    <a:lstStyle/>
                    <a:p>
                      <a:pPr algn="l"/>
                      <a:r>
                        <a:rPr lang="en-US" sz="1600" dirty="0">
                          <a:effectLst/>
                        </a:rPr>
                        <a:t>Mental Health Services Act – Housing Funds</a:t>
                      </a:r>
                      <a:endParaRPr lang="en-US" sz="1600" b="0" dirty="0">
                        <a:effectLst/>
                      </a:endParaRPr>
                    </a:p>
                  </a:txBody>
                  <a:tcPr marL="88002" marR="88002" anchor="ctr"/>
                </a:tc>
                <a:extLst>
                  <a:ext uri="{0D108BD9-81ED-4DB2-BD59-A6C34878D82A}">
                    <a16:rowId xmlns:a16="http://schemas.microsoft.com/office/drawing/2014/main" val="120091393"/>
                  </a:ext>
                </a:extLst>
              </a:tr>
              <a:tr h="393508">
                <a:tc>
                  <a:txBody>
                    <a:bodyPr/>
                    <a:lstStyle/>
                    <a:p>
                      <a:pPr algn="r"/>
                      <a:r>
                        <a:rPr lang="en-US" sz="1600" dirty="0">
                          <a:effectLst/>
                        </a:rPr>
                        <a:t>Total</a:t>
                      </a:r>
                      <a:endParaRPr lang="en-US" sz="1600" b="1" dirty="0">
                        <a:effectLst/>
                      </a:endParaRPr>
                    </a:p>
                  </a:txBody>
                  <a:tcPr marL="88002" marR="88002" anchor="ctr"/>
                </a:tc>
                <a:tc>
                  <a:txBody>
                    <a:bodyPr/>
                    <a:lstStyle/>
                    <a:p>
                      <a:pPr algn="r"/>
                      <a:r>
                        <a:rPr lang="en-US" sz="1600" dirty="0">
                          <a:effectLst/>
                        </a:rPr>
                        <a:t>$8,000,000</a:t>
                      </a:r>
                      <a:endParaRPr lang="en-US" sz="1600" b="1" dirty="0">
                        <a:effectLst/>
                      </a:endParaRPr>
                    </a:p>
                  </a:txBody>
                  <a:tcPr marL="88002" marR="88002" anchor="ctr"/>
                </a:tc>
                <a:tc>
                  <a:txBody>
                    <a:bodyPr/>
                    <a:lstStyle/>
                    <a:p>
                      <a:pPr algn="r"/>
                      <a:r>
                        <a:rPr lang="en-US" sz="1600" dirty="0">
                          <a:effectLst/>
                        </a:rPr>
                        <a:t>$8,000,000</a:t>
                      </a:r>
                      <a:endParaRPr lang="en-US" sz="1600" b="1" dirty="0">
                        <a:effectLst/>
                      </a:endParaRPr>
                    </a:p>
                  </a:txBody>
                  <a:tcPr marL="88002" marR="88002" anchor="ctr"/>
                </a:tc>
                <a:tc>
                  <a:txBody>
                    <a:bodyPr/>
                    <a:lstStyle/>
                    <a:p>
                      <a:pPr algn="l"/>
                      <a:endParaRPr lang="en-US" sz="1600" b="0" dirty="0">
                        <a:effectLst/>
                      </a:endParaRPr>
                    </a:p>
                  </a:txBody>
                  <a:tcPr marL="88002" marR="88002" anchor="ctr"/>
                </a:tc>
                <a:extLst>
                  <a:ext uri="{0D108BD9-81ED-4DB2-BD59-A6C34878D82A}">
                    <a16:rowId xmlns:a16="http://schemas.microsoft.com/office/drawing/2014/main" val="1510856960"/>
                  </a:ext>
                </a:extLst>
              </a:tr>
              <a:tr h="668964">
                <a:tc gridSpan="4">
                  <a:txBody>
                    <a:bodyPr/>
                    <a:lstStyle/>
                    <a:p>
                      <a:pPr algn="l"/>
                      <a:r>
                        <a:rPr lang="en-US" sz="1400" dirty="0">
                          <a:effectLst/>
                        </a:rPr>
                        <a:t>*County to provide a non-interest-bearing loan $2.3 million Bridge Loan  from the County General Fund pooled cash to allow acquisition and rehabilitation work to move forward expediently.</a:t>
                      </a:r>
                      <a:endParaRPr lang="en-US" sz="1400" b="0" dirty="0">
                        <a:effectLst/>
                      </a:endParaRPr>
                    </a:p>
                  </a:txBody>
                  <a:tcPr marL="88002" marR="88002" anchor="ctr"/>
                </a:tc>
                <a:tc hMerge="1">
                  <a:txBody>
                    <a:bodyPr/>
                    <a:lstStyle/>
                    <a:p>
                      <a:pPr algn="r"/>
                      <a:endParaRPr lang="en-US" b="1" dirty="0">
                        <a:effectLst/>
                      </a:endParaRPr>
                    </a:p>
                  </a:txBody>
                  <a:tcPr/>
                </a:tc>
                <a:tc hMerge="1">
                  <a:txBody>
                    <a:bodyPr/>
                    <a:lstStyle/>
                    <a:p>
                      <a:pPr algn="r"/>
                      <a:endParaRPr lang="en-US" b="1" dirty="0">
                        <a:effectLst/>
                      </a:endParaRPr>
                    </a:p>
                  </a:txBody>
                  <a:tcPr/>
                </a:tc>
                <a:tc hMerge="1">
                  <a:txBody>
                    <a:bodyPr/>
                    <a:lstStyle/>
                    <a:p>
                      <a:pPr algn="l"/>
                      <a:endParaRPr lang="en-US" b="0" dirty="0">
                        <a:effectLst/>
                      </a:endParaRPr>
                    </a:p>
                  </a:txBody>
                  <a:tcPr/>
                </a:tc>
                <a:extLst>
                  <a:ext uri="{0D108BD9-81ED-4DB2-BD59-A6C34878D82A}">
                    <a16:rowId xmlns:a16="http://schemas.microsoft.com/office/drawing/2014/main" val="3994057005"/>
                  </a:ext>
                </a:extLst>
              </a:tr>
            </a:tbl>
          </a:graphicData>
        </a:graphic>
      </p:graphicFrame>
    </p:spTree>
    <p:extLst>
      <p:ext uri="{BB962C8B-B14F-4D97-AF65-F5344CB8AC3E}">
        <p14:creationId xmlns:p14="http://schemas.microsoft.com/office/powerpoint/2010/main" val="2523451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6F54-A74B-407A-BD47-92CBB8093A4B}"/>
              </a:ext>
            </a:extLst>
          </p:cNvPr>
          <p:cNvSpPr>
            <a:spLocks noGrp="1"/>
          </p:cNvSpPr>
          <p:nvPr>
            <p:ph type="title"/>
          </p:nvPr>
        </p:nvSpPr>
        <p:spPr/>
        <p:txBody>
          <a:bodyPr/>
          <a:lstStyle/>
          <a:p>
            <a:r>
              <a:rPr lang="en-US" dirty="0"/>
              <a:t>Access Center &amp; Emergency Shelter </a:t>
            </a:r>
          </a:p>
        </p:txBody>
      </p:sp>
      <p:pic>
        <p:nvPicPr>
          <p:cNvPr id="1026" name="Picture 2">
            <a:extLst>
              <a:ext uri="{FF2B5EF4-FFF2-40B4-BE49-F238E27FC236}">
                <a16:creationId xmlns:a16="http://schemas.microsoft.com/office/drawing/2014/main" id="{0A448BBD-E3F7-4195-B124-56F438B6F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35" y="2047875"/>
            <a:ext cx="11201865" cy="367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38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6F54-A74B-407A-BD47-92CBB8093A4B}"/>
              </a:ext>
            </a:extLst>
          </p:cNvPr>
          <p:cNvSpPr>
            <a:spLocks noGrp="1"/>
          </p:cNvSpPr>
          <p:nvPr>
            <p:ph type="title"/>
          </p:nvPr>
        </p:nvSpPr>
        <p:spPr>
          <a:xfrm>
            <a:off x="609600" y="921327"/>
            <a:ext cx="10972800" cy="1066800"/>
          </a:xfrm>
        </p:spPr>
        <p:txBody>
          <a:bodyPr/>
          <a:lstStyle/>
          <a:p>
            <a:r>
              <a:rPr lang="en-US" dirty="0"/>
              <a:t>Access Center &amp; Emergency Shelter </a:t>
            </a:r>
          </a:p>
        </p:txBody>
      </p:sp>
      <p:sp>
        <p:nvSpPr>
          <p:cNvPr id="3" name="Content Placeholder 2">
            <a:extLst>
              <a:ext uri="{FF2B5EF4-FFF2-40B4-BE49-F238E27FC236}">
                <a16:creationId xmlns:a16="http://schemas.microsoft.com/office/drawing/2014/main" id="{13522326-2A51-492D-B7D4-040AF13EAD95}"/>
              </a:ext>
            </a:extLst>
          </p:cNvPr>
          <p:cNvSpPr>
            <a:spLocks noGrp="1"/>
          </p:cNvSpPr>
          <p:nvPr>
            <p:ph sz="half" idx="1"/>
          </p:nvPr>
        </p:nvSpPr>
        <p:spPr>
          <a:xfrm>
            <a:off x="609598" y="2039297"/>
            <a:ext cx="5486401" cy="4341875"/>
          </a:xfrm>
        </p:spPr>
        <p:txBody>
          <a:bodyPr>
            <a:normAutofit fontScale="92500"/>
          </a:bodyPr>
          <a:lstStyle/>
          <a:p>
            <a:pPr algn="just">
              <a:buClr>
                <a:schemeClr val="tx1">
                  <a:lumMod val="50000"/>
                  <a:lumOff val="50000"/>
                </a:schemeClr>
              </a:buClr>
            </a:pPr>
            <a:r>
              <a:rPr lang="en-US" sz="2400" dirty="0"/>
              <a:t>The "one-stop" Access Center that will centralize and serve as a physical entry point and service hub for the County's homelessness services system providing access and referrals to a wide-range of housing and supportive services, including embedded behavioral health services, in one location.</a:t>
            </a:r>
          </a:p>
          <a:p>
            <a:pPr marL="109728" indent="0" algn="just">
              <a:buClr>
                <a:schemeClr val="tx1">
                  <a:lumMod val="50000"/>
                  <a:lumOff val="50000"/>
                </a:schemeClr>
              </a:buClr>
              <a:buNone/>
            </a:pPr>
            <a:r>
              <a:rPr lang="en-US" sz="2400" dirty="0"/>
              <a:t> </a:t>
            </a:r>
          </a:p>
          <a:p>
            <a:pPr algn="just">
              <a:buClr>
                <a:schemeClr val="tx1">
                  <a:lumMod val="50000"/>
                  <a:lumOff val="50000"/>
                </a:schemeClr>
              </a:buClr>
            </a:pPr>
            <a:r>
              <a:rPr lang="en-US" sz="2400" dirty="0"/>
              <a:t>Within the homeless population individuals with SMI are over-represented than the general population. </a:t>
            </a:r>
          </a:p>
        </p:txBody>
      </p:sp>
      <p:pic>
        <p:nvPicPr>
          <p:cNvPr id="6" name="Content Placeholder 5" descr="A pile of dirt in front of a building&#10;&#10;Description automatically generated">
            <a:extLst>
              <a:ext uri="{FF2B5EF4-FFF2-40B4-BE49-F238E27FC236}">
                <a16:creationId xmlns:a16="http://schemas.microsoft.com/office/drawing/2014/main" id="{C25EAFB6-0013-4410-9750-9B031F7CFC9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97603" y="2039297"/>
            <a:ext cx="5384800" cy="3585648"/>
          </a:xfrm>
        </p:spPr>
      </p:pic>
    </p:spTree>
    <p:extLst>
      <p:ext uri="{BB962C8B-B14F-4D97-AF65-F5344CB8AC3E}">
        <p14:creationId xmlns:p14="http://schemas.microsoft.com/office/powerpoint/2010/main" val="130894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6F54-A74B-407A-BD47-92CBB8093A4B}"/>
              </a:ext>
            </a:extLst>
          </p:cNvPr>
          <p:cNvSpPr>
            <a:spLocks noGrp="1"/>
          </p:cNvSpPr>
          <p:nvPr>
            <p:ph type="title"/>
          </p:nvPr>
        </p:nvSpPr>
        <p:spPr>
          <a:xfrm>
            <a:off x="609600" y="715818"/>
            <a:ext cx="10972800" cy="1066800"/>
          </a:xfrm>
        </p:spPr>
        <p:txBody>
          <a:bodyPr/>
          <a:lstStyle/>
          <a:p>
            <a:r>
              <a:rPr lang="en-US" dirty="0"/>
              <a:t>Access Center &amp; Emergency Shelter </a:t>
            </a:r>
          </a:p>
        </p:txBody>
      </p:sp>
      <p:sp>
        <p:nvSpPr>
          <p:cNvPr id="3" name="Content Placeholder 2">
            <a:extLst>
              <a:ext uri="{FF2B5EF4-FFF2-40B4-BE49-F238E27FC236}">
                <a16:creationId xmlns:a16="http://schemas.microsoft.com/office/drawing/2014/main" id="{13522326-2A51-492D-B7D4-040AF13EAD95}"/>
              </a:ext>
            </a:extLst>
          </p:cNvPr>
          <p:cNvSpPr>
            <a:spLocks noGrp="1"/>
          </p:cNvSpPr>
          <p:nvPr>
            <p:ph sz="half" idx="1"/>
          </p:nvPr>
        </p:nvSpPr>
        <p:spPr>
          <a:xfrm>
            <a:off x="535710" y="1963098"/>
            <a:ext cx="5384800" cy="4557775"/>
          </a:xfrm>
        </p:spPr>
        <p:txBody>
          <a:bodyPr>
            <a:normAutofit lnSpcReduction="10000"/>
          </a:bodyPr>
          <a:lstStyle/>
          <a:p>
            <a:r>
              <a:rPr lang="en-US" sz="2400" dirty="0"/>
              <a:t>Integrated services embedded with 186 emergency shelter beds.</a:t>
            </a:r>
          </a:p>
          <a:p>
            <a:pPr marL="109728" indent="0">
              <a:buNone/>
            </a:pPr>
            <a:endParaRPr lang="en-US" sz="2400" dirty="0"/>
          </a:p>
          <a:p>
            <a:r>
              <a:rPr lang="en-US" sz="2400" dirty="0"/>
              <a:t>Align/Co-locate behavioral health access, outreach, PEI and treatment services.</a:t>
            </a:r>
          </a:p>
          <a:p>
            <a:pPr marL="109728" indent="0">
              <a:buNone/>
            </a:pPr>
            <a:endParaRPr lang="en-US" sz="2400" dirty="0"/>
          </a:p>
          <a:p>
            <a:r>
              <a:rPr lang="en-US" sz="2400" dirty="0"/>
              <a:t>Special accommodations shelter space for individuals that have SMI and other behavioral health issues.</a:t>
            </a:r>
          </a:p>
          <a:p>
            <a:pPr marL="109728" indent="0">
              <a:buNone/>
            </a:pPr>
            <a:endParaRPr lang="en-US" sz="2400" dirty="0"/>
          </a:p>
          <a:p>
            <a:r>
              <a:rPr lang="en-US" sz="2400" dirty="0"/>
              <a:t>Shelter support services and team  </a:t>
            </a:r>
          </a:p>
          <a:p>
            <a:endParaRPr lang="en-US" sz="2400" dirty="0"/>
          </a:p>
        </p:txBody>
      </p:sp>
      <p:pic>
        <p:nvPicPr>
          <p:cNvPr id="5" name="Content Placeholder 7" descr="A picture containing indoor, floor, ceiling, building&#10;&#10;Description automatically generated">
            <a:extLst>
              <a:ext uri="{FF2B5EF4-FFF2-40B4-BE49-F238E27FC236}">
                <a16:creationId xmlns:a16="http://schemas.microsoft.com/office/drawing/2014/main" id="{28CF54B1-5488-45A4-BC28-EAEF45B44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963098"/>
            <a:ext cx="5384800" cy="4179084"/>
          </a:xfrm>
          <a:prstGeom prst="rect">
            <a:avLst/>
          </a:prstGeom>
        </p:spPr>
      </p:pic>
    </p:spTree>
    <p:extLst>
      <p:ext uri="{BB962C8B-B14F-4D97-AF65-F5344CB8AC3E}">
        <p14:creationId xmlns:p14="http://schemas.microsoft.com/office/powerpoint/2010/main" val="352861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AD913-B1AD-4CAA-9778-78A50E69575C}"/>
              </a:ext>
            </a:extLst>
          </p:cNvPr>
          <p:cNvSpPr>
            <a:spLocks noGrp="1"/>
          </p:cNvSpPr>
          <p:nvPr>
            <p:ph type="title"/>
          </p:nvPr>
        </p:nvSpPr>
        <p:spPr>
          <a:xfrm>
            <a:off x="609600" y="893618"/>
            <a:ext cx="10972800" cy="1066800"/>
          </a:xfrm>
        </p:spPr>
        <p:txBody>
          <a:bodyPr/>
          <a:lstStyle/>
          <a:p>
            <a:r>
              <a:rPr lang="en-US" dirty="0"/>
              <a:t>Supportive Housing &amp; Shelter Expansion </a:t>
            </a:r>
          </a:p>
        </p:txBody>
      </p:sp>
      <p:sp>
        <p:nvSpPr>
          <p:cNvPr id="3" name="Content Placeholder 2">
            <a:extLst>
              <a:ext uri="{FF2B5EF4-FFF2-40B4-BE49-F238E27FC236}">
                <a16:creationId xmlns:a16="http://schemas.microsoft.com/office/drawing/2014/main" id="{958EA3C7-78F4-432F-926C-51F5BF2C26DE}"/>
              </a:ext>
            </a:extLst>
          </p:cNvPr>
          <p:cNvSpPr>
            <a:spLocks noGrp="1"/>
          </p:cNvSpPr>
          <p:nvPr>
            <p:ph sz="half" idx="1"/>
          </p:nvPr>
        </p:nvSpPr>
        <p:spPr>
          <a:xfrm>
            <a:off x="609600" y="2203243"/>
            <a:ext cx="5384800" cy="4341875"/>
          </a:xfrm>
        </p:spPr>
        <p:txBody>
          <a:bodyPr>
            <a:normAutofit fontScale="92500" lnSpcReduction="20000"/>
          </a:bodyPr>
          <a:lstStyle/>
          <a:p>
            <a:pPr algn="just">
              <a:buClr>
                <a:schemeClr val="tx1">
                  <a:lumMod val="50000"/>
                  <a:lumOff val="50000"/>
                </a:schemeClr>
              </a:buClr>
            </a:pPr>
            <a:r>
              <a:rPr lang="en-US" sz="2400" dirty="0"/>
              <a:t>With the increase of shelter beds at the Access Center and transitional and permeant supportive housing units, BHRS will expand it current Housing Support staff team to support clients at the new project sites. </a:t>
            </a:r>
          </a:p>
          <a:p>
            <a:pPr marL="109728" indent="0" algn="just">
              <a:buClr>
                <a:schemeClr val="tx1">
                  <a:lumMod val="50000"/>
                  <a:lumOff val="50000"/>
                </a:schemeClr>
              </a:buClr>
              <a:buNone/>
            </a:pPr>
            <a:endParaRPr lang="en-US" sz="2400" dirty="0"/>
          </a:p>
          <a:p>
            <a:pPr algn="just">
              <a:buClr>
                <a:schemeClr val="tx1">
                  <a:lumMod val="50000"/>
                  <a:lumOff val="50000"/>
                </a:schemeClr>
              </a:buClr>
            </a:pPr>
            <a:r>
              <a:rPr lang="en-US" sz="2400" dirty="0"/>
              <a:t>It’s imperative that these new shelter and housing resources are complimented with adequate supportive services.   </a:t>
            </a:r>
          </a:p>
          <a:p>
            <a:pPr marL="109728" indent="0" algn="just">
              <a:buClr>
                <a:schemeClr val="tx1">
                  <a:lumMod val="50000"/>
                  <a:lumOff val="50000"/>
                </a:schemeClr>
              </a:buClr>
              <a:buNone/>
            </a:pPr>
            <a:endParaRPr lang="en-US" sz="2400" dirty="0"/>
          </a:p>
          <a:p>
            <a:pPr algn="just">
              <a:buClr>
                <a:schemeClr val="tx1">
                  <a:lumMod val="50000"/>
                  <a:lumOff val="50000"/>
                </a:schemeClr>
              </a:buClr>
            </a:pPr>
            <a:r>
              <a:rPr lang="en-US" sz="2400" dirty="0"/>
              <a:t>Staff currently assist approximately 200 individuals and family members in maintaining subsidized supportive housing in the community. </a:t>
            </a:r>
          </a:p>
        </p:txBody>
      </p:sp>
      <p:pic>
        <p:nvPicPr>
          <p:cNvPr id="9" name="Content Placeholder 9" descr="A large room&#10;&#10;Description automatically generated">
            <a:extLst>
              <a:ext uri="{FF2B5EF4-FFF2-40B4-BE49-F238E27FC236}">
                <a16:creationId xmlns:a16="http://schemas.microsoft.com/office/drawing/2014/main" id="{43398E0A-8D23-46B0-8A03-B67683A1FF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348928"/>
            <a:ext cx="5384800" cy="3534636"/>
          </a:xfrm>
          <a:prstGeom prst="rect">
            <a:avLst/>
          </a:prstGeom>
        </p:spPr>
      </p:pic>
    </p:spTree>
    <p:extLst>
      <p:ext uri="{BB962C8B-B14F-4D97-AF65-F5344CB8AC3E}">
        <p14:creationId xmlns:p14="http://schemas.microsoft.com/office/powerpoint/2010/main" val="51633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AD913-B1AD-4CAA-9778-78A50E69575C}"/>
              </a:ext>
            </a:extLst>
          </p:cNvPr>
          <p:cNvSpPr>
            <a:spLocks noGrp="1"/>
          </p:cNvSpPr>
          <p:nvPr>
            <p:ph type="title"/>
          </p:nvPr>
        </p:nvSpPr>
        <p:spPr>
          <a:xfrm>
            <a:off x="520700" y="609600"/>
            <a:ext cx="6210300" cy="1066800"/>
          </a:xfrm>
        </p:spPr>
        <p:txBody>
          <a:bodyPr>
            <a:normAutofit fontScale="90000"/>
          </a:bodyPr>
          <a:lstStyle/>
          <a:p>
            <a:r>
              <a:rPr lang="en-US" dirty="0"/>
              <a:t>Supportive Housing &amp; Shelter Expansion </a:t>
            </a:r>
          </a:p>
        </p:txBody>
      </p:sp>
      <p:sp>
        <p:nvSpPr>
          <p:cNvPr id="3" name="Content Placeholder 2">
            <a:extLst>
              <a:ext uri="{FF2B5EF4-FFF2-40B4-BE49-F238E27FC236}">
                <a16:creationId xmlns:a16="http://schemas.microsoft.com/office/drawing/2014/main" id="{958EA3C7-78F4-432F-926C-51F5BF2C26DE}"/>
              </a:ext>
            </a:extLst>
          </p:cNvPr>
          <p:cNvSpPr>
            <a:spLocks noGrp="1"/>
          </p:cNvSpPr>
          <p:nvPr>
            <p:ph sz="half" idx="1"/>
          </p:nvPr>
        </p:nvSpPr>
        <p:spPr>
          <a:xfrm>
            <a:off x="520700" y="1990806"/>
            <a:ext cx="5384800" cy="4341875"/>
          </a:xfrm>
        </p:spPr>
        <p:txBody>
          <a:bodyPr>
            <a:normAutofit/>
          </a:bodyPr>
          <a:lstStyle/>
          <a:p>
            <a:pPr marL="109728" indent="0">
              <a:buClr>
                <a:schemeClr val="tx1">
                  <a:lumMod val="50000"/>
                  <a:lumOff val="50000"/>
                </a:schemeClr>
              </a:buClr>
              <a:buNone/>
            </a:pPr>
            <a:r>
              <a:rPr lang="en-US" sz="2400" dirty="0"/>
              <a:t>Supportive services include, but are not limited to: </a:t>
            </a:r>
          </a:p>
          <a:p>
            <a:pPr>
              <a:buClr>
                <a:schemeClr val="tx1">
                  <a:lumMod val="50000"/>
                  <a:lumOff val="50000"/>
                </a:schemeClr>
              </a:buClr>
            </a:pPr>
            <a:r>
              <a:rPr lang="en-US" sz="2400" dirty="0"/>
              <a:t>Independent living skills</a:t>
            </a:r>
          </a:p>
          <a:p>
            <a:pPr>
              <a:buClr>
                <a:schemeClr val="tx1">
                  <a:lumMod val="50000"/>
                  <a:lumOff val="50000"/>
                </a:schemeClr>
              </a:buClr>
            </a:pPr>
            <a:r>
              <a:rPr lang="en-US" sz="2400" dirty="0"/>
              <a:t>Money management</a:t>
            </a:r>
          </a:p>
          <a:p>
            <a:pPr>
              <a:buClr>
                <a:schemeClr val="tx1">
                  <a:lumMod val="50000"/>
                  <a:lumOff val="50000"/>
                </a:schemeClr>
              </a:buClr>
            </a:pPr>
            <a:r>
              <a:rPr lang="en-US" sz="2400" dirty="0"/>
              <a:t>How to get along with your neighbors</a:t>
            </a:r>
          </a:p>
          <a:p>
            <a:pPr>
              <a:buClr>
                <a:schemeClr val="tx1">
                  <a:lumMod val="50000"/>
                  <a:lumOff val="50000"/>
                </a:schemeClr>
              </a:buClr>
            </a:pPr>
            <a:r>
              <a:rPr lang="en-US" sz="2400" dirty="0"/>
              <a:t>Peer support</a:t>
            </a:r>
          </a:p>
          <a:p>
            <a:pPr>
              <a:buClr>
                <a:schemeClr val="tx1">
                  <a:lumMod val="50000"/>
                  <a:lumOff val="50000"/>
                </a:schemeClr>
              </a:buClr>
            </a:pPr>
            <a:r>
              <a:rPr lang="en-US" sz="2400" dirty="0"/>
              <a:t>Connecting to your community, </a:t>
            </a:r>
          </a:p>
          <a:p>
            <a:pPr>
              <a:buClr>
                <a:schemeClr val="tx1">
                  <a:lumMod val="50000"/>
                  <a:lumOff val="50000"/>
                </a:schemeClr>
              </a:buClr>
            </a:pPr>
            <a:r>
              <a:rPr lang="en-US" sz="2400" dirty="0"/>
              <a:t>Relapse prevention</a:t>
            </a:r>
          </a:p>
          <a:p>
            <a:pPr>
              <a:buClr>
                <a:schemeClr val="tx1">
                  <a:lumMod val="50000"/>
                  <a:lumOff val="50000"/>
                </a:schemeClr>
              </a:buClr>
            </a:pPr>
            <a:r>
              <a:rPr lang="en-US" sz="2400" dirty="0"/>
              <a:t>Education</a:t>
            </a:r>
          </a:p>
          <a:p>
            <a:pPr>
              <a:buClr>
                <a:schemeClr val="tx1">
                  <a:lumMod val="50000"/>
                  <a:lumOff val="50000"/>
                </a:schemeClr>
              </a:buClr>
            </a:pPr>
            <a:r>
              <a:rPr lang="en-US" sz="2400" dirty="0"/>
              <a:t>Improving coping skills  </a:t>
            </a:r>
          </a:p>
          <a:p>
            <a:pPr>
              <a:buClr>
                <a:schemeClr val="tx1">
                  <a:lumMod val="50000"/>
                  <a:lumOff val="50000"/>
                </a:schemeClr>
              </a:buClr>
            </a:pPr>
            <a:endParaRPr lang="en-US" sz="2400" dirty="0"/>
          </a:p>
        </p:txBody>
      </p:sp>
      <p:pic>
        <p:nvPicPr>
          <p:cNvPr id="8" name="Content Placeholder 7" descr="A picture containing indoor, wall, metalware, next&#10;&#10;Description automatically generated">
            <a:extLst>
              <a:ext uri="{FF2B5EF4-FFF2-40B4-BE49-F238E27FC236}">
                <a16:creationId xmlns:a16="http://schemas.microsoft.com/office/drawing/2014/main" id="{ACD9B9D8-2DB2-4A45-B4B1-E6082E653E9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35800" y="-16933"/>
            <a:ext cx="5156200" cy="6874934"/>
          </a:xfrm>
        </p:spPr>
      </p:pic>
    </p:spTree>
    <p:extLst>
      <p:ext uri="{BB962C8B-B14F-4D97-AF65-F5344CB8AC3E}">
        <p14:creationId xmlns:p14="http://schemas.microsoft.com/office/powerpoint/2010/main" val="165757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3A2F33-9BA6-4B21-B33A-E78F501A4907}"/>
              </a:ext>
            </a:extLst>
          </p:cNvPr>
          <p:cNvSpPr>
            <a:spLocks noGrp="1"/>
          </p:cNvSpPr>
          <p:nvPr>
            <p:ph type="title"/>
          </p:nvPr>
        </p:nvSpPr>
        <p:spPr/>
        <p:txBody>
          <a:bodyPr/>
          <a:lstStyle/>
          <a:p>
            <a:r>
              <a:rPr lang="en-US" sz="5400" b="0" dirty="0">
                <a:ln w="0"/>
                <a:solidFill>
                  <a:schemeClr val="accent1"/>
                </a:solidFill>
                <a:effectLst>
                  <a:outerShdw blurRad="38100" dist="25400" dir="5400000" algn="ctr" rotWithShape="0">
                    <a:srgbClr val="6E747A">
                      <a:alpha val="43000"/>
                    </a:srgbClr>
                  </a:outerShdw>
                </a:effectLst>
              </a:rPr>
              <a:t>Opening Session </a:t>
            </a:r>
          </a:p>
        </p:txBody>
      </p:sp>
      <p:sp>
        <p:nvSpPr>
          <p:cNvPr id="5" name="Text Placeholder 4">
            <a:extLst>
              <a:ext uri="{FF2B5EF4-FFF2-40B4-BE49-F238E27FC236}">
                <a16:creationId xmlns:a16="http://schemas.microsoft.com/office/drawing/2014/main" id="{E30D303B-0C6B-4FA1-82A4-FAADCE41C0A9}"/>
              </a:ext>
            </a:extLst>
          </p:cNvPr>
          <p:cNvSpPr>
            <a:spLocks noGrp="1"/>
          </p:cNvSpPr>
          <p:nvPr>
            <p:ph type="body" idx="1"/>
          </p:nvPr>
        </p:nvSpPr>
        <p:spPr/>
        <p:txBody>
          <a:bodyPr>
            <a:normAutofit/>
          </a:bodyPr>
          <a:lstStyle/>
          <a:p>
            <a:r>
              <a:rPr lang="en-US" sz="3200" dirty="0"/>
              <a:t>Ruben Imperial, MBA </a:t>
            </a:r>
          </a:p>
          <a:p>
            <a:r>
              <a:rPr lang="en-US" sz="3200" dirty="0"/>
              <a:t>Behavioral Health Director (Interim) </a:t>
            </a:r>
          </a:p>
        </p:txBody>
      </p:sp>
    </p:spTree>
    <p:extLst>
      <p:ext uri="{BB962C8B-B14F-4D97-AF65-F5344CB8AC3E}">
        <p14:creationId xmlns:p14="http://schemas.microsoft.com/office/powerpoint/2010/main" val="1310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82AF5-DC8A-45CE-8711-BFDEB7D98DB2}"/>
              </a:ext>
            </a:extLst>
          </p:cNvPr>
          <p:cNvSpPr>
            <a:spLocks noGrp="1"/>
          </p:cNvSpPr>
          <p:nvPr>
            <p:ph type="title"/>
          </p:nvPr>
        </p:nvSpPr>
        <p:spPr>
          <a:xfrm>
            <a:off x="609600" y="708891"/>
            <a:ext cx="10972800" cy="1066800"/>
          </a:xfrm>
        </p:spPr>
        <p:txBody>
          <a:bodyPr/>
          <a:lstStyle/>
          <a:p>
            <a:r>
              <a:rPr lang="en-US" dirty="0"/>
              <a:t>Prevention &amp; Early Intervention </a:t>
            </a:r>
          </a:p>
        </p:txBody>
      </p:sp>
      <p:sp>
        <p:nvSpPr>
          <p:cNvPr id="3" name="Content Placeholder 2">
            <a:extLst>
              <a:ext uri="{FF2B5EF4-FFF2-40B4-BE49-F238E27FC236}">
                <a16:creationId xmlns:a16="http://schemas.microsoft.com/office/drawing/2014/main" id="{1B3B070C-53D5-411B-99C1-0780B6A04EAC}"/>
              </a:ext>
            </a:extLst>
          </p:cNvPr>
          <p:cNvSpPr>
            <a:spLocks noGrp="1"/>
          </p:cNvSpPr>
          <p:nvPr>
            <p:ph idx="1"/>
          </p:nvPr>
        </p:nvSpPr>
        <p:spPr>
          <a:xfrm>
            <a:off x="609600" y="1905000"/>
            <a:ext cx="10972800" cy="4325112"/>
          </a:xfrm>
        </p:spPr>
        <p:txBody>
          <a:bodyPr>
            <a:normAutofit lnSpcReduction="10000"/>
          </a:bodyPr>
          <a:lstStyle/>
          <a:p>
            <a:pPr algn="just"/>
            <a:r>
              <a:rPr lang="en-US" dirty="0"/>
              <a:t>The MPEIT will provide outreach, engagement referrals, and brief intervention services for individuals with the aim recognizing early signs of mental illness and improving timely access and linkage to treatment and other support services. </a:t>
            </a:r>
          </a:p>
          <a:p>
            <a:pPr marL="109728" indent="0" algn="just">
              <a:buNone/>
            </a:pPr>
            <a:endParaRPr lang="en-US" dirty="0"/>
          </a:p>
          <a:p>
            <a:pPr algn="just"/>
            <a:r>
              <a:rPr lang="en-US" dirty="0"/>
              <a:t>The target population will include adults, children, youth and TAYA residing at the Access Center and other shelters throughout the County.</a:t>
            </a:r>
          </a:p>
          <a:p>
            <a:pPr marL="109728" indent="0" algn="just">
              <a:buNone/>
            </a:pPr>
            <a:endParaRPr lang="en-US" dirty="0"/>
          </a:p>
          <a:p>
            <a:pPr algn="just"/>
            <a:r>
              <a:rPr lang="en-US" dirty="0"/>
              <a:t>Services will include direct early intervention services in addition to navigating to appropriate PEI and treatment services and programs.</a:t>
            </a:r>
          </a:p>
        </p:txBody>
      </p:sp>
    </p:spTree>
    <p:extLst>
      <p:ext uri="{BB962C8B-B14F-4D97-AF65-F5344CB8AC3E}">
        <p14:creationId xmlns:p14="http://schemas.microsoft.com/office/powerpoint/2010/main" val="424058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0E3A6-BCF5-4361-8079-A36909CCCF73}"/>
              </a:ext>
            </a:extLst>
          </p:cNvPr>
          <p:cNvSpPr>
            <a:spLocks noGrp="1"/>
          </p:cNvSpPr>
          <p:nvPr>
            <p:ph type="title"/>
          </p:nvPr>
        </p:nvSpPr>
        <p:spPr>
          <a:xfrm>
            <a:off x="609600" y="609968"/>
            <a:ext cx="10972800" cy="1066800"/>
          </a:xfrm>
        </p:spPr>
        <p:txBody>
          <a:bodyPr/>
          <a:lstStyle/>
          <a:p>
            <a:r>
              <a:rPr lang="en-US" dirty="0"/>
              <a:t>Division of Housing and Homelessness Services 	</a:t>
            </a:r>
          </a:p>
        </p:txBody>
      </p:sp>
      <p:sp>
        <p:nvSpPr>
          <p:cNvPr id="3" name="Content Placeholder 2">
            <a:extLst>
              <a:ext uri="{FF2B5EF4-FFF2-40B4-BE49-F238E27FC236}">
                <a16:creationId xmlns:a16="http://schemas.microsoft.com/office/drawing/2014/main" id="{6AEE994F-8750-4464-BA0C-41E88797DCE0}"/>
              </a:ext>
            </a:extLst>
          </p:cNvPr>
          <p:cNvSpPr>
            <a:spLocks noGrp="1"/>
          </p:cNvSpPr>
          <p:nvPr>
            <p:ph idx="1"/>
          </p:nvPr>
        </p:nvSpPr>
        <p:spPr>
          <a:xfrm>
            <a:off x="517236" y="1824549"/>
            <a:ext cx="10972800" cy="4530067"/>
          </a:xfrm>
        </p:spPr>
        <p:txBody>
          <a:bodyPr>
            <a:normAutofit fontScale="92500" lnSpcReduction="10000"/>
          </a:bodyPr>
          <a:lstStyle/>
          <a:p>
            <a:r>
              <a:rPr lang="en-US" dirty="0"/>
              <a:t>In order to better coordinate housing and homeless services and provide measurable outcomes, Stanislaus County Board of Supervisors approved the formation of the Division of Housing and Homeless Services (DHHS) within Community Services Agency (CSA). </a:t>
            </a:r>
          </a:p>
          <a:p>
            <a:pPr marL="109728" indent="0">
              <a:buNone/>
            </a:pPr>
            <a:endParaRPr lang="en-US" dirty="0"/>
          </a:p>
          <a:p>
            <a:r>
              <a:rPr lang="en-US" dirty="0"/>
              <a:t>Integrate and oversee all existing internal CSA housing and homeless programs and supportive services as well as oversee designated Countywide homeless and housing projects, including projects targeting individuals with SMI. </a:t>
            </a:r>
          </a:p>
          <a:p>
            <a:pPr marL="109728" indent="0">
              <a:buNone/>
            </a:pPr>
            <a:endParaRPr lang="en-US" dirty="0"/>
          </a:p>
          <a:p>
            <a:r>
              <a:rPr lang="en-US" dirty="0"/>
              <a:t>This new Division will have a direct impact in improving access to shelter beds and housing units for BHRS clients with severe mental illness. </a:t>
            </a:r>
          </a:p>
        </p:txBody>
      </p:sp>
    </p:spTree>
    <p:extLst>
      <p:ext uri="{BB962C8B-B14F-4D97-AF65-F5344CB8AC3E}">
        <p14:creationId xmlns:p14="http://schemas.microsoft.com/office/powerpoint/2010/main" val="363729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DEE0-48CC-49AE-AE19-B802B5A6F306}"/>
              </a:ext>
            </a:extLst>
          </p:cNvPr>
          <p:cNvSpPr>
            <a:spLocks noGrp="1"/>
          </p:cNvSpPr>
          <p:nvPr>
            <p:ph type="title"/>
          </p:nvPr>
        </p:nvSpPr>
        <p:spPr/>
        <p:txBody>
          <a:bodyPr/>
          <a:lstStyle/>
          <a:p>
            <a:r>
              <a:rPr lang="en-US" dirty="0"/>
              <a:t>Division of Housing and Homelessness Services</a:t>
            </a:r>
          </a:p>
        </p:txBody>
      </p:sp>
      <p:sp>
        <p:nvSpPr>
          <p:cNvPr id="7" name="Content Placeholder 6">
            <a:extLst>
              <a:ext uri="{FF2B5EF4-FFF2-40B4-BE49-F238E27FC236}">
                <a16:creationId xmlns:a16="http://schemas.microsoft.com/office/drawing/2014/main" id="{23FFA476-3026-4106-AB1B-A52AFF440983}"/>
              </a:ext>
            </a:extLst>
          </p:cNvPr>
          <p:cNvSpPr>
            <a:spLocks noGrp="1"/>
          </p:cNvSpPr>
          <p:nvPr>
            <p:ph sz="half" idx="1"/>
          </p:nvPr>
        </p:nvSpPr>
        <p:spPr>
          <a:xfrm>
            <a:off x="609600" y="2620537"/>
            <a:ext cx="5384800" cy="3925229"/>
          </a:xfrm>
        </p:spPr>
        <p:txBody>
          <a:bodyPr>
            <a:normAutofit/>
          </a:bodyPr>
          <a:lstStyle/>
          <a:p>
            <a:pPr lvl="0">
              <a:buClr>
                <a:schemeClr val="tx1">
                  <a:lumMod val="50000"/>
                  <a:lumOff val="50000"/>
                </a:schemeClr>
              </a:buClr>
            </a:pPr>
            <a:r>
              <a:rPr lang="en-US" sz="2400" dirty="0"/>
              <a:t>Outreach and Engagement Center</a:t>
            </a:r>
          </a:p>
          <a:p>
            <a:pPr lvl="0">
              <a:buClr>
                <a:schemeClr val="tx1">
                  <a:lumMod val="50000"/>
                  <a:lumOff val="50000"/>
                </a:schemeClr>
              </a:buClr>
            </a:pPr>
            <a:r>
              <a:rPr lang="en-US" sz="2400" dirty="0"/>
              <a:t>Outreach and Engagement Team</a:t>
            </a:r>
          </a:p>
          <a:p>
            <a:pPr lvl="0">
              <a:buClr>
                <a:schemeClr val="tx1">
                  <a:lumMod val="50000"/>
                  <a:lumOff val="50000"/>
                </a:schemeClr>
              </a:buClr>
            </a:pPr>
            <a:r>
              <a:rPr lang="en-US" sz="2400" dirty="0"/>
              <a:t>Housing Assessment Team</a:t>
            </a:r>
          </a:p>
          <a:p>
            <a:pPr lvl="0">
              <a:buClr>
                <a:schemeClr val="tx1">
                  <a:lumMod val="50000"/>
                  <a:lumOff val="50000"/>
                </a:schemeClr>
              </a:buClr>
            </a:pPr>
            <a:r>
              <a:rPr lang="en-US" sz="2400" dirty="0"/>
              <a:t>Access Center and Emergency Shelter</a:t>
            </a:r>
          </a:p>
          <a:p>
            <a:pPr lvl="0">
              <a:buClr>
                <a:schemeClr val="tx1">
                  <a:lumMod val="50000"/>
                  <a:lumOff val="50000"/>
                </a:schemeClr>
              </a:buClr>
            </a:pPr>
            <a:r>
              <a:rPr lang="en-US" sz="2400" dirty="0"/>
              <a:t>Stanislaus Homeless Alliance</a:t>
            </a:r>
          </a:p>
          <a:p>
            <a:pPr lvl="0">
              <a:buClr>
                <a:schemeClr val="tx1">
                  <a:lumMod val="50000"/>
                  <a:lumOff val="50000"/>
                </a:schemeClr>
              </a:buClr>
            </a:pPr>
            <a:r>
              <a:rPr lang="en-US" sz="2400" dirty="0"/>
              <a:t>Community System of Care</a:t>
            </a:r>
          </a:p>
          <a:p>
            <a:pPr lvl="0">
              <a:buClr>
                <a:schemeClr val="tx1">
                  <a:lumMod val="50000"/>
                  <a:lumOff val="50000"/>
                </a:schemeClr>
              </a:buClr>
            </a:pPr>
            <a:r>
              <a:rPr lang="en-US" sz="2400" dirty="0"/>
              <a:t>Oversight of designated Countywide housing and homeless projects</a:t>
            </a:r>
          </a:p>
        </p:txBody>
      </p:sp>
      <p:pic>
        <p:nvPicPr>
          <p:cNvPr id="12" name="Content Placeholder 11">
            <a:extLst>
              <a:ext uri="{FF2B5EF4-FFF2-40B4-BE49-F238E27FC236}">
                <a16:creationId xmlns:a16="http://schemas.microsoft.com/office/drawing/2014/main" id="{FF97E231-F86C-4830-A1E1-E11734E3FA18}"/>
              </a:ext>
            </a:extLst>
          </p:cNvPr>
          <p:cNvPicPr>
            <a:picLocks noGrp="1" noChangeAspect="1"/>
          </p:cNvPicPr>
          <p:nvPr>
            <p:ph sz="half" idx="2"/>
          </p:nvPr>
        </p:nvPicPr>
        <p:blipFill>
          <a:blip r:embed="rId2"/>
          <a:stretch>
            <a:fillRect/>
          </a:stretch>
        </p:blipFill>
        <p:spPr>
          <a:xfrm>
            <a:off x="6096000" y="2720898"/>
            <a:ext cx="5588002" cy="3130680"/>
          </a:xfrm>
        </p:spPr>
      </p:pic>
      <p:sp>
        <p:nvSpPr>
          <p:cNvPr id="13" name="Rectangle 12">
            <a:extLst>
              <a:ext uri="{FF2B5EF4-FFF2-40B4-BE49-F238E27FC236}">
                <a16:creationId xmlns:a16="http://schemas.microsoft.com/office/drawing/2014/main" id="{ACFDDED3-CA08-43E2-AE50-C807D7FD89CF}"/>
              </a:ext>
            </a:extLst>
          </p:cNvPr>
          <p:cNvSpPr/>
          <p:nvPr/>
        </p:nvSpPr>
        <p:spPr>
          <a:xfrm>
            <a:off x="609600" y="1948190"/>
            <a:ext cx="9019200" cy="523220"/>
          </a:xfrm>
          <a:prstGeom prst="rect">
            <a:avLst/>
          </a:prstGeom>
        </p:spPr>
        <p:txBody>
          <a:bodyPr wrap="none">
            <a:spAutoFit/>
          </a:bodyPr>
          <a:lstStyle/>
          <a:p>
            <a:r>
              <a:rPr lang="en-US" sz="2800" i="1" dirty="0">
                <a:solidFill>
                  <a:schemeClr val="tx1">
                    <a:lumMod val="50000"/>
                    <a:lumOff val="50000"/>
                  </a:schemeClr>
                </a:solidFill>
              </a:rPr>
              <a:t>Administrative Responsibilities Managed Under New Division</a:t>
            </a:r>
          </a:p>
        </p:txBody>
      </p:sp>
    </p:spTree>
    <p:extLst>
      <p:ext uri="{BB962C8B-B14F-4D97-AF65-F5344CB8AC3E}">
        <p14:creationId xmlns:p14="http://schemas.microsoft.com/office/powerpoint/2010/main" val="2815412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3A2F33-9BA6-4B21-B33A-E78F501A4907}"/>
              </a:ext>
            </a:extLst>
          </p:cNvPr>
          <p:cNvSpPr>
            <a:spLocks noGrp="1"/>
          </p:cNvSpPr>
          <p:nvPr>
            <p:ph type="title"/>
          </p:nvPr>
        </p:nvSpPr>
        <p:spPr/>
        <p:txBody>
          <a:bodyPr/>
          <a:lstStyle/>
          <a:p>
            <a:r>
              <a:rPr lang="en-US" sz="5400" b="0" dirty="0">
                <a:ln w="0"/>
                <a:solidFill>
                  <a:schemeClr val="accent1"/>
                </a:solidFill>
                <a:effectLst>
                  <a:outerShdw blurRad="38100" dist="25400" dir="5400000" algn="ctr" rotWithShape="0">
                    <a:srgbClr val="6E747A">
                      <a:alpha val="43000"/>
                    </a:srgbClr>
                  </a:outerShdw>
                </a:effectLst>
              </a:rPr>
              <a:t>Prudent Reserve Assessment</a:t>
            </a:r>
            <a:br>
              <a:rPr lang="en-US" sz="5400" b="0" dirty="0">
                <a:ln w="0"/>
                <a:solidFill>
                  <a:schemeClr val="accent1"/>
                </a:solidFill>
                <a:effectLst>
                  <a:outerShdw blurRad="38100" dist="25400" dir="5400000" algn="ctr" rotWithShape="0">
                    <a:srgbClr val="6E747A">
                      <a:alpha val="43000"/>
                    </a:srgbClr>
                  </a:outerShdw>
                </a:effectLst>
              </a:rPr>
            </a:br>
            <a:r>
              <a:rPr lang="en-US" sz="5400" b="0" dirty="0">
                <a:ln w="0"/>
                <a:solidFill>
                  <a:schemeClr val="accent1"/>
                </a:solidFill>
                <a:effectLst>
                  <a:outerShdw blurRad="38100" dist="25400" dir="5400000" algn="ctr" rotWithShape="0">
                    <a:srgbClr val="6E747A">
                      <a:alpha val="43000"/>
                    </a:srgbClr>
                  </a:outerShdw>
                </a:effectLst>
              </a:rPr>
              <a:t>Therapeutic Foster Care</a:t>
            </a:r>
          </a:p>
        </p:txBody>
      </p:sp>
      <p:sp>
        <p:nvSpPr>
          <p:cNvPr id="3" name="Text Placeholder 2">
            <a:extLst>
              <a:ext uri="{FF2B5EF4-FFF2-40B4-BE49-F238E27FC236}">
                <a16:creationId xmlns:a16="http://schemas.microsoft.com/office/drawing/2014/main" id="{949D0FE8-7D12-4A0C-80E7-FD2836AC0EC6}"/>
              </a:ext>
            </a:extLst>
          </p:cNvPr>
          <p:cNvSpPr>
            <a:spLocks noGrp="1"/>
          </p:cNvSpPr>
          <p:nvPr>
            <p:ph type="body" idx="1"/>
          </p:nvPr>
        </p:nvSpPr>
        <p:spPr/>
        <p:txBody>
          <a:bodyPr>
            <a:normAutofit/>
          </a:bodyPr>
          <a:lstStyle/>
          <a:p>
            <a:r>
              <a:rPr lang="en-US" sz="3200" dirty="0"/>
              <a:t>Kara Anguiano </a:t>
            </a:r>
            <a:br>
              <a:rPr lang="en-US" sz="3200" dirty="0"/>
            </a:br>
            <a:r>
              <a:rPr lang="en-US" sz="3200" dirty="0"/>
              <a:t>Chief Fiscal Officer</a:t>
            </a:r>
          </a:p>
        </p:txBody>
      </p:sp>
    </p:spTree>
    <p:extLst>
      <p:ext uri="{BB962C8B-B14F-4D97-AF65-F5344CB8AC3E}">
        <p14:creationId xmlns:p14="http://schemas.microsoft.com/office/powerpoint/2010/main" val="42864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19B4-D7A7-495C-8101-440BD31A356A}"/>
              </a:ext>
            </a:extLst>
          </p:cNvPr>
          <p:cNvSpPr>
            <a:spLocks noGrp="1"/>
          </p:cNvSpPr>
          <p:nvPr>
            <p:ph type="title"/>
          </p:nvPr>
        </p:nvSpPr>
        <p:spPr>
          <a:xfrm>
            <a:off x="609600" y="884382"/>
            <a:ext cx="10972800" cy="1066800"/>
          </a:xfrm>
        </p:spPr>
        <p:txBody>
          <a:bodyPr>
            <a:normAutofit/>
          </a:bodyPr>
          <a:lstStyle/>
          <a:p>
            <a:r>
              <a:rPr lang="en-US" dirty="0">
                <a:solidFill>
                  <a:schemeClr val="tx1">
                    <a:lumMod val="50000"/>
                    <a:lumOff val="50000"/>
                  </a:schemeClr>
                </a:solidFill>
              </a:rPr>
              <a:t>Prudent Reserve Assessment – Maximum</a:t>
            </a:r>
          </a:p>
        </p:txBody>
      </p:sp>
      <p:sp>
        <p:nvSpPr>
          <p:cNvPr id="7" name="Content Placeholder 6">
            <a:extLst>
              <a:ext uri="{FF2B5EF4-FFF2-40B4-BE49-F238E27FC236}">
                <a16:creationId xmlns:a16="http://schemas.microsoft.com/office/drawing/2014/main" id="{3027E44D-E906-42F7-ACC6-E164FEB38EBB}"/>
              </a:ext>
            </a:extLst>
          </p:cNvPr>
          <p:cNvSpPr>
            <a:spLocks noGrp="1"/>
          </p:cNvSpPr>
          <p:nvPr>
            <p:ph idx="1"/>
          </p:nvPr>
        </p:nvSpPr>
        <p:spPr>
          <a:xfrm>
            <a:off x="609600" y="2083170"/>
            <a:ext cx="10972800" cy="4325112"/>
          </a:xfrm>
        </p:spPr>
        <p:txBody>
          <a:bodyPr>
            <a:normAutofit fontScale="92500"/>
          </a:bodyPr>
          <a:lstStyle/>
          <a:p>
            <a:pPr>
              <a:buClr>
                <a:schemeClr val="tx1">
                  <a:lumMod val="50000"/>
                  <a:lumOff val="50000"/>
                </a:schemeClr>
              </a:buClr>
            </a:pPr>
            <a:r>
              <a:rPr lang="en-US" dirty="0"/>
              <a:t>Pursuant to the Department of Health Care Services (DHCS) Information Notice 19-017, each County is required to establish a Prudent Reserve that does not exceed 33% of the average Community Services and Supports (CSS) revenue received for the Local Mental Health Services Fund (LMHSF) in the preceding five years.  Each county must reassess this amount every five years.</a:t>
            </a:r>
          </a:p>
          <a:p>
            <a:pPr marL="109728" indent="0">
              <a:buClr>
                <a:schemeClr val="tx1">
                  <a:lumMod val="50000"/>
                  <a:lumOff val="50000"/>
                </a:schemeClr>
              </a:buClr>
              <a:buNone/>
            </a:pPr>
            <a:endParaRPr lang="en-US" dirty="0"/>
          </a:p>
          <a:p>
            <a:pPr>
              <a:buClr>
                <a:schemeClr val="tx1">
                  <a:lumMod val="50000"/>
                  <a:lumOff val="50000"/>
                </a:schemeClr>
              </a:buClr>
            </a:pPr>
            <a:r>
              <a:rPr lang="en-US" dirty="0"/>
              <a:t>BHRS performed the Prudent Reserve Assessment calculation and has determined that the current Prudent Reserve Level is within the 33%, and no additional action is required at this time.  BHRS submitted the documentation to DHCS prior to June 30, 2019.</a:t>
            </a:r>
          </a:p>
        </p:txBody>
      </p:sp>
    </p:spTree>
    <p:extLst>
      <p:ext uri="{BB962C8B-B14F-4D97-AF65-F5344CB8AC3E}">
        <p14:creationId xmlns:p14="http://schemas.microsoft.com/office/powerpoint/2010/main" val="17334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41BCB-04E4-4E48-9F5B-9925CE4D9014}"/>
              </a:ext>
            </a:extLst>
          </p:cNvPr>
          <p:cNvSpPr>
            <a:spLocks noGrp="1"/>
          </p:cNvSpPr>
          <p:nvPr>
            <p:ph type="title"/>
          </p:nvPr>
        </p:nvSpPr>
        <p:spPr>
          <a:xfrm>
            <a:off x="609600" y="921327"/>
            <a:ext cx="10972800" cy="1066800"/>
          </a:xfrm>
        </p:spPr>
        <p:txBody>
          <a:bodyPr/>
          <a:lstStyle/>
          <a:p>
            <a:r>
              <a:rPr lang="en-US" dirty="0">
                <a:solidFill>
                  <a:schemeClr val="tx1">
                    <a:lumMod val="50000"/>
                    <a:lumOff val="50000"/>
                  </a:schemeClr>
                </a:solidFill>
              </a:rPr>
              <a:t>Prudent Reserve Assessment - Minimum</a:t>
            </a:r>
          </a:p>
        </p:txBody>
      </p:sp>
      <p:sp>
        <p:nvSpPr>
          <p:cNvPr id="3" name="Content Placeholder 2">
            <a:extLst>
              <a:ext uri="{FF2B5EF4-FFF2-40B4-BE49-F238E27FC236}">
                <a16:creationId xmlns:a16="http://schemas.microsoft.com/office/drawing/2014/main" id="{337BAC22-4E88-4A49-A3FA-AFAF4328E481}"/>
              </a:ext>
            </a:extLst>
          </p:cNvPr>
          <p:cNvSpPr>
            <a:spLocks noGrp="1"/>
          </p:cNvSpPr>
          <p:nvPr>
            <p:ph idx="1"/>
          </p:nvPr>
        </p:nvSpPr>
        <p:spPr>
          <a:xfrm>
            <a:off x="609600" y="1988127"/>
            <a:ext cx="10972800" cy="4325112"/>
          </a:xfrm>
        </p:spPr>
        <p:txBody>
          <a:bodyPr>
            <a:normAutofit fontScale="92500" lnSpcReduction="10000"/>
          </a:bodyPr>
          <a:lstStyle/>
          <a:p>
            <a:pPr algn="just"/>
            <a:r>
              <a:rPr lang="en-US" dirty="0"/>
              <a:t>DHCS is also in the process of issuing regulations that will require Counties to establish a minimum prudent reserve of at least 23% of the average CSS revenue received for the LMHSF in the preceding five years.</a:t>
            </a:r>
          </a:p>
          <a:p>
            <a:pPr marL="109728" indent="0" algn="just">
              <a:buNone/>
            </a:pPr>
            <a:r>
              <a:rPr lang="en-US" dirty="0"/>
              <a:t> </a:t>
            </a:r>
          </a:p>
          <a:p>
            <a:pPr algn="just"/>
            <a:r>
              <a:rPr lang="en-US" dirty="0"/>
              <a:t>In an effort to be proactive and avoid having to prepare an additional FY 2019-2020 Plan Update in the event the regulation becomes effective prior to June 30, 2020, BHRS has performed the Prudent Reserve Assessment calculation and has determined that the current Prudent Reserve level does not meet the minimum proposed requirement.  Once the new regulation becomes effective, BHRS will transfer $3,182,769 in CSS funds to the Prudent Reserve.</a:t>
            </a:r>
          </a:p>
        </p:txBody>
      </p:sp>
    </p:spTree>
    <p:extLst>
      <p:ext uri="{BB962C8B-B14F-4D97-AF65-F5344CB8AC3E}">
        <p14:creationId xmlns:p14="http://schemas.microsoft.com/office/powerpoint/2010/main" val="109255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6753A-0BFC-4591-AAAC-437A9F102471}"/>
              </a:ext>
            </a:extLst>
          </p:cNvPr>
          <p:cNvSpPr>
            <a:spLocks noGrp="1"/>
          </p:cNvSpPr>
          <p:nvPr>
            <p:ph type="title"/>
          </p:nvPr>
        </p:nvSpPr>
        <p:spPr>
          <a:xfrm>
            <a:off x="609600" y="995218"/>
            <a:ext cx="10972800" cy="1066800"/>
          </a:xfrm>
        </p:spPr>
        <p:txBody>
          <a:bodyPr>
            <a:normAutofit/>
          </a:bodyPr>
          <a:lstStyle/>
          <a:p>
            <a:r>
              <a:rPr lang="en-US" dirty="0">
                <a:solidFill>
                  <a:schemeClr val="tx1">
                    <a:lumMod val="65000"/>
                    <a:lumOff val="35000"/>
                  </a:schemeClr>
                </a:solidFill>
              </a:rPr>
              <a:t>Therapeutic Foster Care </a:t>
            </a:r>
          </a:p>
        </p:txBody>
      </p:sp>
      <p:sp>
        <p:nvSpPr>
          <p:cNvPr id="3" name="Content Placeholder 2">
            <a:extLst>
              <a:ext uri="{FF2B5EF4-FFF2-40B4-BE49-F238E27FC236}">
                <a16:creationId xmlns:a16="http://schemas.microsoft.com/office/drawing/2014/main" id="{4AFDADCB-C9FA-4AA2-BADE-35923C26C406}"/>
              </a:ext>
            </a:extLst>
          </p:cNvPr>
          <p:cNvSpPr>
            <a:spLocks noGrp="1"/>
          </p:cNvSpPr>
          <p:nvPr>
            <p:ph idx="1"/>
          </p:nvPr>
        </p:nvSpPr>
        <p:spPr>
          <a:xfrm>
            <a:off x="609600" y="2062018"/>
            <a:ext cx="10972800" cy="4325112"/>
          </a:xfrm>
        </p:spPr>
        <p:txBody>
          <a:bodyPr/>
          <a:lstStyle/>
          <a:p>
            <a:pPr algn="just">
              <a:buClr>
                <a:schemeClr val="tx1">
                  <a:lumMod val="50000"/>
                  <a:lumOff val="50000"/>
                </a:schemeClr>
              </a:buClr>
            </a:pPr>
            <a:r>
              <a:rPr lang="en-US" dirty="0"/>
              <a:t>Unfunded mandate that created a new service model to allow for the provision of short-term, intensive, highly coordinated, trauma-informed and individualized Specialty Mental Health Services (SMHS) activities to children and youth up to age 21 in foster care who have complex emotional and behavioral needs.</a:t>
            </a:r>
          </a:p>
          <a:p>
            <a:pPr marL="109728" indent="0" algn="just">
              <a:buClr>
                <a:schemeClr val="tx1">
                  <a:lumMod val="50000"/>
                  <a:lumOff val="50000"/>
                </a:schemeClr>
              </a:buClr>
              <a:buNone/>
            </a:pPr>
            <a:endParaRPr lang="en-US" dirty="0"/>
          </a:p>
          <a:p>
            <a:pPr algn="just">
              <a:buClr>
                <a:schemeClr val="tx1">
                  <a:lumMod val="50000"/>
                  <a:lumOff val="50000"/>
                </a:schemeClr>
              </a:buClr>
            </a:pPr>
            <a:r>
              <a:rPr lang="en-US" dirty="0"/>
              <a:t>Children who are placed with trained, intensely supervised, and supported TFC parents will receive intensive and frequent mental health support in a family environment.</a:t>
            </a:r>
          </a:p>
        </p:txBody>
      </p:sp>
    </p:spTree>
    <p:extLst>
      <p:ext uri="{BB962C8B-B14F-4D97-AF65-F5344CB8AC3E}">
        <p14:creationId xmlns:p14="http://schemas.microsoft.com/office/powerpoint/2010/main" val="354770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D6FB-2D51-4EC7-8879-BF23F7018867}"/>
              </a:ext>
            </a:extLst>
          </p:cNvPr>
          <p:cNvSpPr>
            <a:spLocks noGrp="1"/>
          </p:cNvSpPr>
          <p:nvPr>
            <p:ph type="title"/>
          </p:nvPr>
        </p:nvSpPr>
        <p:spPr>
          <a:xfrm>
            <a:off x="609600" y="921327"/>
            <a:ext cx="10972800" cy="1066800"/>
          </a:xfrm>
        </p:spPr>
        <p:txBody>
          <a:bodyPr/>
          <a:lstStyle/>
          <a:p>
            <a:r>
              <a:rPr lang="en-US" dirty="0">
                <a:solidFill>
                  <a:schemeClr val="tx1">
                    <a:lumMod val="65000"/>
                    <a:lumOff val="35000"/>
                  </a:schemeClr>
                </a:solidFill>
              </a:rPr>
              <a:t>Therapeutic Foster Care </a:t>
            </a:r>
          </a:p>
        </p:txBody>
      </p:sp>
      <p:sp>
        <p:nvSpPr>
          <p:cNvPr id="3" name="Content Placeholder 2">
            <a:extLst>
              <a:ext uri="{FF2B5EF4-FFF2-40B4-BE49-F238E27FC236}">
                <a16:creationId xmlns:a16="http://schemas.microsoft.com/office/drawing/2014/main" id="{4E34D32E-BEBA-4E14-9C6F-426ADD50FBF8}"/>
              </a:ext>
            </a:extLst>
          </p:cNvPr>
          <p:cNvSpPr>
            <a:spLocks noGrp="1"/>
          </p:cNvSpPr>
          <p:nvPr>
            <p:ph idx="1"/>
          </p:nvPr>
        </p:nvSpPr>
        <p:spPr>
          <a:xfrm>
            <a:off x="609600" y="1902691"/>
            <a:ext cx="10972800" cy="4410548"/>
          </a:xfrm>
        </p:spPr>
        <p:txBody>
          <a:bodyPr>
            <a:normAutofit fontScale="92500" lnSpcReduction="10000"/>
          </a:bodyPr>
          <a:lstStyle/>
          <a:p>
            <a:pPr algn="just">
              <a:buClr>
                <a:schemeClr val="tx1">
                  <a:lumMod val="50000"/>
                  <a:lumOff val="50000"/>
                </a:schemeClr>
              </a:buClr>
              <a:buFont typeface="Calibri" panose="020F0502020204030204" pitchFamily="34" charset="0"/>
              <a:buChar char="•"/>
            </a:pPr>
            <a:r>
              <a:rPr lang="en-US" dirty="0"/>
              <a:t>CSA is responsible for identifying potential TFC homes and placing children in those homes.  BHRS is responsible for providing, or arranging for, SMHS for Medi-Cal beneficiaries that are residents of California. </a:t>
            </a:r>
          </a:p>
          <a:p>
            <a:pPr marL="109728" indent="0" algn="just">
              <a:buClr>
                <a:schemeClr val="tx1">
                  <a:lumMod val="50000"/>
                  <a:lumOff val="50000"/>
                </a:schemeClr>
              </a:buClr>
              <a:buNone/>
            </a:pPr>
            <a:endParaRPr lang="en-US" dirty="0"/>
          </a:p>
          <a:p>
            <a:pPr algn="just">
              <a:buClr>
                <a:schemeClr val="tx1">
                  <a:lumMod val="50000"/>
                  <a:lumOff val="50000"/>
                </a:schemeClr>
              </a:buClr>
              <a:buFont typeface="Calibri" panose="020F0502020204030204" pitchFamily="34" charset="0"/>
              <a:buChar char="•"/>
            </a:pPr>
            <a:r>
              <a:rPr lang="en-US" dirty="0"/>
              <a:t>SMHS are partially reimbursable by Medi-Cal, but require local matching funds</a:t>
            </a:r>
          </a:p>
          <a:p>
            <a:pPr marL="109728" indent="0" algn="just">
              <a:buClr>
                <a:schemeClr val="tx1">
                  <a:lumMod val="50000"/>
                  <a:lumOff val="50000"/>
                </a:schemeClr>
              </a:buClr>
              <a:buNone/>
            </a:pPr>
            <a:endParaRPr lang="en-US" dirty="0"/>
          </a:p>
          <a:p>
            <a:pPr algn="just">
              <a:buClr>
                <a:schemeClr val="tx1">
                  <a:lumMod val="50000"/>
                  <a:lumOff val="50000"/>
                </a:schemeClr>
              </a:buClr>
              <a:buFont typeface="Calibri" panose="020F0502020204030204" pitchFamily="34" charset="0"/>
              <a:buChar char="•"/>
            </a:pPr>
            <a:r>
              <a:rPr lang="en-US" dirty="0"/>
              <a:t>BHRS is recommending that the unfunded mandate of TFC be funded with MHSA CSS funds through the creation of a new General System Development (GSD) program within the CSS component in Fiscal Year 2019-2020 and future fiscal years. </a:t>
            </a:r>
          </a:p>
        </p:txBody>
      </p:sp>
    </p:spTree>
    <p:extLst>
      <p:ext uri="{BB962C8B-B14F-4D97-AF65-F5344CB8AC3E}">
        <p14:creationId xmlns:p14="http://schemas.microsoft.com/office/powerpoint/2010/main" val="231051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19B4-D7A7-495C-8101-440BD31A356A}"/>
              </a:ext>
            </a:extLst>
          </p:cNvPr>
          <p:cNvSpPr>
            <a:spLocks noGrp="1"/>
          </p:cNvSpPr>
          <p:nvPr>
            <p:ph type="title"/>
          </p:nvPr>
        </p:nvSpPr>
        <p:spPr/>
        <p:txBody>
          <a:bodyPr/>
          <a:lstStyle/>
          <a:p>
            <a:r>
              <a:rPr lang="en-US" dirty="0"/>
              <a:t>Funding  </a:t>
            </a:r>
          </a:p>
        </p:txBody>
      </p:sp>
      <p:pic>
        <p:nvPicPr>
          <p:cNvPr id="6" name="Content Placeholder 5">
            <a:extLst>
              <a:ext uri="{FF2B5EF4-FFF2-40B4-BE49-F238E27FC236}">
                <a16:creationId xmlns:a16="http://schemas.microsoft.com/office/drawing/2014/main" id="{1D7DE58B-5916-4E71-929F-1E95192F869A}"/>
              </a:ext>
            </a:extLst>
          </p:cNvPr>
          <p:cNvPicPr>
            <a:picLocks noGrp="1" noChangeAspect="1"/>
          </p:cNvPicPr>
          <p:nvPr>
            <p:ph idx="1"/>
          </p:nvPr>
        </p:nvPicPr>
        <p:blipFill>
          <a:blip r:embed="rId2"/>
          <a:stretch>
            <a:fillRect/>
          </a:stretch>
        </p:blipFill>
        <p:spPr>
          <a:xfrm>
            <a:off x="609601" y="2209801"/>
            <a:ext cx="10972800" cy="4103076"/>
          </a:xfrm>
          <a:prstGeom prst="rect">
            <a:avLst/>
          </a:prstGeom>
        </p:spPr>
      </p:pic>
    </p:spTree>
    <p:extLst>
      <p:ext uri="{BB962C8B-B14F-4D97-AF65-F5344CB8AC3E}">
        <p14:creationId xmlns:p14="http://schemas.microsoft.com/office/powerpoint/2010/main" val="363928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CFDD5-87B4-4A2E-9256-B6B816E88BA2}"/>
              </a:ext>
            </a:extLst>
          </p:cNvPr>
          <p:cNvSpPr>
            <a:spLocks noGrp="1"/>
          </p:cNvSpPr>
          <p:nvPr>
            <p:ph type="title"/>
          </p:nvPr>
        </p:nvSpPr>
        <p:spPr>
          <a:xfrm>
            <a:off x="609600" y="939800"/>
            <a:ext cx="10972800" cy="1066800"/>
          </a:xfrm>
        </p:spPr>
        <p:txBody>
          <a:bodyPr/>
          <a:lstStyle/>
          <a:p>
            <a:r>
              <a:rPr lang="en-US" dirty="0"/>
              <a:t>Next Steps </a:t>
            </a:r>
          </a:p>
        </p:txBody>
      </p:sp>
      <p:sp>
        <p:nvSpPr>
          <p:cNvPr id="3" name="Content Placeholder 2">
            <a:extLst>
              <a:ext uri="{FF2B5EF4-FFF2-40B4-BE49-F238E27FC236}">
                <a16:creationId xmlns:a16="http://schemas.microsoft.com/office/drawing/2014/main" id="{B00F8C49-BA0C-4101-ACBF-C2B5117FFE48}"/>
              </a:ext>
            </a:extLst>
          </p:cNvPr>
          <p:cNvSpPr>
            <a:spLocks noGrp="1"/>
          </p:cNvSpPr>
          <p:nvPr>
            <p:ph idx="1"/>
          </p:nvPr>
        </p:nvSpPr>
        <p:spPr>
          <a:xfrm>
            <a:off x="609600" y="2006600"/>
            <a:ext cx="10972800" cy="4325112"/>
          </a:xfrm>
        </p:spPr>
        <p:txBody>
          <a:bodyPr/>
          <a:lstStyle/>
          <a:p>
            <a:r>
              <a:rPr lang="en-US" dirty="0"/>
              <a:t>Plan Update Document posting</a:t>
            </a:r>
          </a:p>
          <a:p>
            <a:pPr marL="109728" indent="0">
              <a:buNone/>
            </a:pPr>
            <a:endParaRPr lang="en-US" dirty="0"/>
          </a:p>
          <a:p>
            <a:r>
              <a:rPr lang="en-US" dirty="0"/>
              <a:t>Plan update is submitted to the Board of Supervisors for approval</a:t>
            </a:r>
          </a:p>
          <a:p>
            <a:pPr marL="109728" indent="0">
              <a:buNone/>
            </a:pPr>
            <a:endParaRPr lang="en-US" dirty="0"/>
          </a:p>
          <a:p>
            <a:r>
              <a:rPr lang="en-US" dirty="0"/>
              <a:t>Contracts developed or amended </a:t>
            </a:r>
          </a:p>
          <a:p>
            <a:pPr marL="109728" indent="0">
              <a:buNone/>
            </a:pPr>
            <a:endParaRPr lang="en-US" dirty="0"/>
          </a:p>
          <a:p>
            <a:r>
              <a:rPr lang="en-US" dirty="0"/>
              <a:t>Proposals will be included in the Plan Update FY 19-20</a:t>
            </a:r>
          </a:p>
        </p:txBody>
      </p:sp>
    </p:spTree>
    <p:extLst>
      <p:ext uri="{BB962C8B-B14F-4D97-AF65-F5344CB8AC3E}">
        <p14:creationId xmlns:p14="http://schemas.microsoft.com/office/powerpoint/2010/main" val="50903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F8A4-CCB9-465A-9734-AE84C5B655BA}"/>
              </a:ext>
            </a:extLst>
          </p:cNvPr>
          <p:cNvSpPr>
            <a:spLocks noGrp="1"/>
          </p:cNvSpPr>
          <p:nvPr>
            <p:ph type="title" idx="4294967295"/>
          </p:nvPr>
        </p:nvSpPr>
        <p:spPr>
          <a:xfrm>
            <a:off x="758314" y="426714"/>
            <a:ext cx="7647499" cy="940123"/>
          </a:xfrm>
        </p:spPr>
        <p:txBody>
          <a:bodyPr>
            <a:normAutofit/>
          </a:bodyPr>
          <a:lstStyle/>
          <a:p>
            <a:r>
              <a:rPr lang="en-US" sz="5400" dirty="0">
                <a:solidFill>
                  <a:schemeClr val="tx1">
                    <a:lumMod val="50000"/>
                    <a:lumOff val="50000"/>
                  </a:schemeClr>
                </a:solidFill>
              </a:rPr>
              <a:t>BHRS 2017/2018 </a:t>
            </a:r>
            <a:endParaRPr lang="en-US" sz="5400" spc="0" dirty="0">
              <a:solidFill>
                <a:schemeClr val="tx1">
                  <a:lumMod val="50000"/>
                  <a:lumOff val="50000"/>
                </a:schemeClr>
              </a:solidFill>
            </a:endParaRPr>
          </a:p>
        </p:txBody>
      </p:sp>
      <p:sp>
        <p:nvSpPr>
          <p:cNvPr id="3" name="Rectangle 2">
            <a:extLst>
              <a:ext uri="{FF2B5EF4-FFF2-40B4-BE49-F238E27FC236}">
                <a16:creationId xmlns:a16="http://schemas.microsoft.com/office/drawing/2014/main" id="{C7E02302-05B2-4E56-9803-E1DBC141BE6B}"/>
              </a:ext>
            </a:extLst>
          </p:cNvPr>
          <p:cNvSpPr/>
          <p:nvPr/>
        </p:nvSpPr>
        <p:spPr>
          <a:xfrm>
            <a:off x="713232" y="2147541"/>
            <a:ext cx="5212080" cy="4393934"/>
          </a:xfrm>
          <a:prstGeom prst="rect">
            <a:avLst/>
          </a:prstGeom>
          <a:solidFill>
            <a:schemeClr val="tx1">
              <a:lumMod val="50000"/>
              <a:lumOff val="50000"/>
            </a:schemeClr>
          </a:solidFill>
          <a:ln/>
        </p:spPr>
        <p:style>
          <a:lnRef idx="0">
            <a:schemeClr val="accent1"/>
          </a:lnRef>
          <a:fillRef idx="3">
            <a:schemeClr val="accent1"/>
          </a:fillRef>
          <a:effectRef idx="3">
            <a:schemeClr val="accent1"/>
          </a:effectRef>
          <a:fontRef idx="minor">
            <a:schemeClr val="lt1"/>
          </a:fontRef>
        </p:style>
        <p:txBody>
          <a:bodyPr wrap="square">
            <a:noAutofit/>
          </a:bodyPr>
          <a:lstStyle/>
          <a:p>
            <a:pPr lvl="0" algn="ctr" defTabSz="914400">
              <a:defRPr/>
            </a:pPr>
            <a:endParaRPr lang="en-US" dirty="0">
              <a:solidFill>
                <a:schemeClr val="bg1"/>
              </a:solidFill>
            </a:endParaRPr>
          </a:p>
          <a:p>
            <a:pPr lvl="0" algn="ctr">
              <a:defRPr/>
            </a:pPr>
            <a:r>
              <a:rPr lang="en-US" dirty="0">
                <a:solidFill>
                  <a:schemeClr val="bg1"/>
                </a:solidFill>
              </a:rPr>
              <a:t>8,668 </a:t>
            </a:r>
          </a:p>
          <a:p>
            <a:pPr lvl="0" algn="ctr">
              <a:defRPr/>
            </a:pPr>
            <a:r>
              <a:rPr lang="en-US" dirty="0">
                <a:solidFill>
                  <a:schemeClr val="bg1"/>
                </a:solidFill>
              </a:rPr>
              <a:t>SMI Treatment</a:t>
            </a:r>
          </a:p>
          <a:p>
            <a:pPr lvl="0" algn="ctr" defTabSz="914400">
              <a:defRPr/>
            </a:pPr>
            <a:r>
              <a:rPr lang="en-US" dirty="0">
                <a:solidFill>
                  <a:schemeClr val="bg1"/>
                </a:solidFill>
              </a:rPr>
              <a:t> </a:t>
            </a:r>
          </a:p>
          <a:p>
            <a:pPr algn="ctr">
              <a:defRPr/>
            </a:pPr>
            <a:r>
              <a:rPr lang="en-US" dirty="0">
                <a:solidFill>
                  <a:schemeClr val="bg1"/>
                </a:solidFill>
              </a:rPr>
              <a:t>2,719 </a:t>
            </a:r>
          </a:p>
          <a:p>
            <a:pPr algn="ctr">
              <a:defRPr/>
            </a:pPr>
            <a:r>
              <a:rPr lang="en-US" dirty="0">
                <a:solidFill>
                  <a:schemeClr val="bg1"/>
                </a:solidFill>
              </a:rPr>
              <a:t>SUD Treatment </a:t>
            </a:r>
          </a:p>
          <a:p>
            <a:pPr lvl="0" algn="ctr">
              <a:defRPr/>
            </a:pPr>
            <a:endParaRPr lang="en-US" dirty="0">
              <a:solidFill>
                <a:schemeClr val="bg1"/>
              </a:solidFill>
            </a:endParaRPr>
          </a:p>
          <a:p>
            <a:pPr algn="ctr">
              <a:defRPr/>
            </a:pPr>
            <a:r>
              <a:rPr lang="en-US" dirty="0">
                <a:solidFill>
                  <a:schemeClr val="bg1"/>
                </a:solidFill>
              </a:rPr>
              <a:t>224 </a:t>
            </a:r>
          </a:p>
          <a:p>
            <a:pPr algn="ctr">
              <a:defRPr/>
            </a:pPr>
            <a:r>
              <a:rPr lang="en-US" dirty="0">
                <a:solidFill>
                  <a:schemeClr val="bg1"/>
                </a:solidFill>
              </a:rPr>
              <a:t>State Hospital/IMD/TBC</a:t>
            </a:r>
          </a:p>
          <a:p>
            <a:pPr lvl="0" algn="ctr">
              <a:defRPr/>
            </a:pPr>
            <a:endParaRPr lang="en-US" dirty="0">
              <a:solidFill>
                <a:schemeClr val="bg1"/>
              </a:solidFill>
            </a:endParaRPr>
          </a:p>
          <a:p>
            <a:pPr algn="ctr">
              <a:defRPr/>
            </a:pPr>
            <a:r>
              <a:rPr lang="en-US" dirty="0">
                <a:solidFill>
                  <a:schemeClr val="bg1"/>
                </a:solidFill>
              </a:rPr>
              <a:t>194</a:t>
            </a:r>
          </a:p>
          <a:p>
            <a:pPr algn="ctr">
              <a:defRPr/>
            </a:pPr>
            <a:r>
              <a:rPr lang="en-US" dirty="0">
                <a:solidFill>
                  <a:schemeClr val="bg1"/>
                </a:solidFill>
              </a:rPr>
              <a:t>Conservatorship </a:t>
            </a:r>
          </a:p>
          <a:p>
            <a:pPr lvl="0" algn="ctr">
              <a:defRPr/>
            </a:pPr>
            <a:endParaRPr lang="en-US" dirty="0">
              <a:solidFill>
                <a:schemeClr val="bg1"/>
              </a:solidFill>
            </a:endParaRPr>
          </a:p>
          <a:p>
            <a:pPr algn="ctr"/>
            <a:r>
              <a:rPr lang="en-US" dirty="0">
                <a:solidFill>
                  <a:schemeClr val="bg1"/>
                </a:solidFill>
              </a:rPr>
              <a:t>5,137  </a:t>
            </a:r>
          </a:p>
          <a:p>
            <a:pPr algn="ctr"/>
            <a:r>
              <a:rPr lang="en-US" dirty="0">
                <a:solidFill>
                  <a:schemeClr val="bg1"/>
                </a:solidFill>
              </a:rPr>
              <a:t>SMI/SED Outreach and Support Services</a:t>
            </a:r>
          </a:p>
        </p:txBody>
      </p:sp>
      <p:sp>
        <p:nvSpPr>
          <p:cNvPr id="30" name="Rectangle 29">
            <a:extLst>
              <a:ext uri="{FF2B5EF4-FFF2-40B4-BE49-F238E27FC236}">
                <a16:creationId xmlns:a16="http://schemas.microsoft.com/office/drawing/2014/main" id="{D9F44530-0262-480B-9D99-FB3CD2C5687E}"/>
              </a:ext>
            </a:extLst>
          </p:cNvPr>
          <p:cNvSpPr/>
          <p:nvPr/>
        </p:nvSpPr>
        <p:spPr>
          <a:xfrm>
            <a:off x="6141720" y="2147408"/>
            <a:ext cx="5212080" cy="4393934"/>
          </a:xfrm>
          <a:prstGeom prst="rect">
            <a:avLst/>
          </a:prstGeom>
          <a:solidFill>
            <a:schemeClr val="tx1">
              <a:lumMod val="50000"/>
              <a:lumOff val="50000"/>
            </a:schemeClr>
          </a:solidFill>
          <a:ln/>
        </p:spPr>
        <p:style>
          <a:lnRef idx="0">
            <a:schemeClr val="accent1"/>
          </a:lnRef>
          <a:fillRef idx="3">
            <a:schemeClr val="accent1"/>
          </a:fillRef>
          <a:effectRef idx="3">
            <a:schemeClr val="accent1"/>
          </a:effectRef>
          <a:fontRef idx="minor">
            <a:schemeClr val="lt1"/>
          </a:fontRef>
        </p:style>
        <p:txBody>
          <a:bodyPr wrap="square">
            <a:noAutofit/>
          </a:bodyPr>
          <a:lstStyle/>
          <a:p>
            <a:pPr algn="ctr">
              <a:defRPr/>
            </a:pPr>
            <a:endParaRPr lang="en-US" dirty="0">
              <a:solidFill>
                <a:schemeClr val="bg1"/>
              </a:solidFill>
            </a:endParaRPr>
          </a:p>
          <a:p>
            <a:pPr algn="ctr">
              <a:defRPr/>
            </a:pPr>
            <a:r>
              <a:rPr lang="en-US" dirty="0">
                <a:solidFill>
                  <a:schemeClr val="bg1"/>
                </a:solidFill>
              </a:rPr>
              <a:t>3,147 </a:t>
            </a:r>
          </a:p>
          <a:p>
            <a:pPr algn="ctr">
              <a:defRPr/>
            </a:pPr>
            <a:r>
              <a:rPr lang="en-US" dirty="0">
                <a:solidFill>
                  <a:schemeClr val="bg1"/>
                </a:solidFill>
              </a:rPr>
              <a:t>Early Intervention</a:t>
            </a:r>
          </a:p>
          <a:p>
            <a:pPr lvl="0" algn="ctr" defTabSz="914400">
              <a:defRPr/>
            </a:pPr>
            <a:endParaRPr lang="en-US" dirty="0">
              <a:solidFill>
                <a:schemeClr val="bg1"/>
              </a:solidFill>
            </a:endParaRPr>
          </a:p>
          <a:p>
            <a:pPr algn="ctr"/>
            <a:r>
              <a:rPr lang="en-US" dirty="0">
                <a:solidFill>
                  <a:schemeClr val="bg1"/>
                </a:solidFill>
              </a:rPr>
              <a:t>6,700</a:t>
            </a:r>
          </a:p>
          <a:p>
            <a:pPr algn="ctr"/>
            <a:r>
              <a:rPr lang="en-US" dirty="0">
                <a:solidFill>
                  <a:schemeClr val="bg1"/>
                </a:solidFill>
              </a:rPr>
              <a:t>SUD Prevention, Outreach &amp; Support </a:t>
            </a:r>
          </a:p>
          <a:p>
            <a:pPr algn="ctr"/>
            <a:endParaRPr lang="en-US" dirty="0">
              <a:solidFill>
                <a:schemeClr val="bg1"/>
              </a:solidFill>
            </a:endParaRPr>
          </a:p>
          <a:p>
            <a:pPr algn="ctr"/>
            <a:r>
              <a:rPr lang="en-US" dirty="0">
                <a:solidFill>
                  <a:schemeClr val="bg1"/>
                </a:solidFill>
              </a:rPr>
              <a:t>1,575</a:t>
            </a:r>
          </a:p>
          <a:p>
            <a:pPr algn="ctr"/>
            <a:r>
              <a:rPr lang="en-US" dirty="0">
                <a:solidFill>
                  <a:schemeClr val="bg1"/>
                </a:solidFill>
              </a:rPr>
              <a:t>Prevention Support</a:t>
            </a:r>
          </a:p>
          <a:p>
            <a:pPr algn="ctr"/>
            <a:endParaRPr lang="en-US" dirty="0">
              <a:solidFill>
                <a:schemeClr val="bg1"/>
              </a:solidFill>
            </a:endParaRPr>
          </a:p>
          <a:p>
            <a:pPr algn="ctr"/>
            <a:r>
              <a:rPr lang="en-US" dirty="0">
                <a:solidFill>
                  <a:schemeClr val="bg1"/>
                </a:solidFill>
              </a:rPr>
              <a:t>64,000 </a:t>
            </a:r>
          </a:p>
          <a:p>
            <a:pPr algn="ctr"/>
            <a:r>
              <a:rPr lang="en-US" dirty="0">
                <a:solidFill>
                  <a:schemeClr val="bg1"/>
                </a:solidFill>
              </a:rPr>
              <a:t>MH Awareness, Education &amp; Engagement</a:t>
            </a:r>
          </a:p>
          <a:p>
            <a:pPr lvl="0" algn="ctr" defTabSz="914400">
              <a:defRPr/>
            </a:pPr>
            <a:endParaRPr lang="en-US" dirty="0">
              <a:solidFill>
                <a:schemeClr val="bg1"/>
              </a:solidFill>
            </a:endParaRPr>
          </a:p>
        </p:txBody>
      </p:sp>
      <p:sp>
        <p:nvSpPr>
          <p:cNvPr id="7" name="Rectangle: Rounded Corners 6">
            <a:extLst>
              <a:ext uri="{FF2B5EF4-FFF2-40B4-BE49-F238E27FC236}">
                <a16:creationId xmlns:a16="http://schemas.microsoft.com/office/drawing/2014/main" id="{3716AE51-A29A-4E83-9D85-81BC2F65DF3C}"/>
              </a:ext>
            </a:extLst>
          </p:cNvPr>
          <p:cNvSpPr/>
          <p:nvPr/>
        </p:nvSpPr>
        <p:spPr>
          <a:xfrm>
            <a:off x="667512" y="1343390"/>
            <a:ext cx="5303520"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Treatment</a:t>
            </a:r>
          </a:p>
        </p:txBody>
      </p:sp>
      <p:sp>
        <p:nvSpPr>
          <p:cNvPr id="12" name="Rectangle: Rounded Corners 11">
            <a:extLst>
              <a:ext uri="{FF2B5EF4-FFF2-40B4-BE49-F238E27FC236}">
                <a16:creationId xmlns:a16="http://schemas.microsoft.com/office/drawing/2014/main" id="{729088D9-1DC4-4E9F-BB92-00F1A5D12E95}"/>
              </a:ext>
            </a:extLst>
          </p:cNvPr>
          <p:cNvSpPr/>
          <p:nvPr/>
        </p:nvSpPr>
        <p:spPr>
          <a:xfrm>
            <a:off x="6096000" y="1359718"/>
            <a:ext cx="5303520"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Prevention &amp; Early Intervention</a:t>
            </a:r>
          </a:p>
        </p:txBody>
      </p:sp>
    </p:spTree>
    <p:extLst>
      <p:ext uri="{BB962C8B-B14F-4D97-AF65-F5344CB8AC3E}">
        <p14:creationId xmlns:p14="http://schemas.microsoft.com/office/powerpoint/2010/main" val="1751289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72F63D5B-CD9B-41C2-AD65-ED73F043D79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6300" y="430073"/>
            <a:ext cx="8204200" cy="6339027"/>
          </a:xfrm>
          <a:prstGeom prst="rect">
            <a:avLst/>
          </a:prstGeom>
        </p:spPr>
      </p:pic>
      <p:sp>
        <p:nvSpPr>
          <p:cNvPr id="7" name="Content Placeholder 6">
            <a:extLst>
              <a:ext uri="{FF2B5EF4-FFF2-40B4-BE49-F238E27FC236}">
                <a16:creationId xmlns:a16="http://schemas.microsoft.com/office/drawing/2014/main" id="{715216F7-07C2-4D7B-BE07-65FD1F75353A}"/>
              </a:ext>
            </a:extLst>
          </p:cNvPr>
          <p:cNvSpPr>
            <a:spLocks noGrp="1"/>
          </p:cNvSpPr>
          <p:nvPr>
            <p:ph idx="1"/>
          </p:nvPr>
        </p:nvSpPr>
        <p:spPr>
          <a:xfrm>
            <a:off x="1544781" y="3177882"/>
            <a:ext cx="4813300" cy="2754173"/>
          </a:xfrm>
        </p:spPr>
        <p:txBody>
          <a:bodyPr>
            <a:normAutofit/>
          </a:bodyPr>
          <a:lstStyle/>
          <a:p>
            <a:pPr marL="109728" indent="0">
              <a:buClr>
                <a:schemeClr val="tx1">
                  <a:lumMod val="50000"/>
                  <a:lumOff val="50000"/>
                </a:schemeClr>
              </a:buClr>
              <a:buNone/>
            </a:pPr>
            <a:r>
              <a:rPr lang="en-US" sz="6600" dirty="0"/>
              <a:t>Discussion</a:t>
            </a:r>
          </a:p>
        </p:txBody>
      </p:sp>
    </p:spTree>
    <p:extLst>
      <p:ext uri="{BB962C8B-B14F-4D97-AF65-F5344CB8AC3E}">
        <p14:creationId xmlns:p14="http://schemas.microsoft.com/office/powerpoint/2010/main" val="407051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3A2F33-9BA6-4B21-B33A-E78F501A4907}"/>
              </a:ext>
            </a:extLst>
          </p:cNvPr>
          <p:cNvSpPr>
            <a:spLocks noGrp="1"/>
          </p:cNvSpPr>
          <p:nvPr>
            <p:ph type="title"/>
          </p:nvPr>
        </p:nvSpPr>
        <p:spPr/>
        <p:txBody>
          <a:bodyPr/>
          <a:lstStyle/>
          <a:p>
            <a:r>
              <a:rPr lang="en-US" sz="4800" b="0" dirty="0">
                <a:ln w="0"/>
                <a:solidFill>
                  <a:schemeClr val="accent1"/>
                </a:solidFill>
                <a:effectLst>
                  <a:outerShdw blurRad="38100" dist="25400" dir="5400000" algn="ctr" rotWithShape="0">
                    <a:srgbClr val="6E747A">
                      <a:alpha val="43000"/>
                    </a:srgbClr>
                  </a:outerShdw>
                </a:effectLst>
              </a:rPr>
              <a:t>Prevention &amp; Early Intervention Update</a:t>
            </a:r>
          </a:p>
        </p:txBody>
      </p:sp>
      <p:sp>
        <p:nvSpPr>
          <p:cNvPr id="5" name="Text Placeholder 4">
            <a:extLst>
              <a:ext uri="{FF2B5EF4-FFF2-40B4-BE49-F238E27FC236}">
                <a16:creationId xmlns:a16="http://schemas.microsoft.com/office/drawing/2014/main" id="{E30D303B-0C6B-4FA1-82A4-FAADCE41C0A9}"/>
              </a:ext>
            </a:extLst>
          </p:cNvPr>
          <p:cNvSpPr>
            <a:spLocks noGrp="1"/>
          </p:cNvSpPr>
          <p:nvPr>
            <p:ph type="body" idx="1"/>
          </p:nvPr>
        </p:nvSpPr>
        <p:spPr/>
        <p:txBody>
          <a:bodyPr>
            <a:normAutofit/>
          </a:bodyPr>
          <a:lstStyle/>
          <a:p>
            <a:r>
              <a:rPr lang="en-US" sz="2800" dirty="0"/>
              <a:t>Dr. Janet </a:t>
            </a:r>
            <a:r>
              <a:rPr lang="en-US" sz="2800" dirty="0" err="1"/>
              <a:t>Nuñez</a:t>
            </a:r>
            <a:r>
              <a:rPr lang="en-US" sz="2800" dirty="0"/>
              <a:t>-Pineda, Manager</a:t>
            </a:r>
          </a:p>
        </p:txBody>
      </p:sp>
    </p:spTree>
    <p:extLst>
      <p:ext uri="{BB962C8B-B14F-4D97-AF65-F5344CB8AC3E}">
        <p14:creationId xmlns:p14="http://schemas.microsoft.com/office/powerpoint/2010/main" val="78666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FCF643-49D4-405D-B3E3-15A730E27C21}"/>
              </a:ext>
            </a:extLst>
          </p:cNvPr>
          <p:cNvSpPr>
            <a:spLocks noGrp="1"/>
          </p:cNvSpPr>
          <p:nvPr>
            <p:ph type="title"/>
          </p:nvPr>
        </p:nvSpPr>
        <p:spPr/>
        <p:txBody>
          <a:bodyPr/>
          <a:lstStyle/>
          <a:p>
            <a:r>
              <a:rPr lang="en-US" dirty="0"/>
              <a:t>Afghan Path Towards Wellness</a:t>
            </a:r>
          </a:p>
        </p:txBody>
      </p:sp>
      <p:sp>
        <p:nvSpPr>
          <p:cNvPr id="5" name="Content Placeholder 4">
            <a:extLst>
              <a:ext uri="{FF2B5EF4-FFF2-40B4-BE49-F238E27FC236}">
                <a16:creationId xmlns:a16="http://schemas.microsoft.com/office/drawing/2014/main" id="{4ADD3E72-64BF-4F22-95BE-88649CC50AD0}"/>
              </a:ext>
            </a:extLst>
          </p:cNvPr>
          <p:cNvSpPr>
            <a:spLocks noGrp="1"/>
          </p:cNvSpPr>
          <p:nvPr>
            <p:ph idx="1"/>
          </p:nvPr>
        </p:nvSpPr>
        <p:spPr/>
        <p:txBody>
          <a:bodyPr/>
          <a:lstStyle/>
          <a:p>
            <a:pPr algn="just"/>
            <a:r>
              <a:rPr lang="en-US" dirty="0"/>
              <a:t>APTW is a specialized program for women in the Afghan refugee and Special Immigrant Visa holder population, adapted from the “Pathways to Wellness” Curriculum. The program services are being delivered by International Rescue Committee (IRC). Services include outreach &amp; engagement, screening for emotional distress, social adjustment support groups, peer support and referrals to all levels of behavioral health services. Funding amount up to: $95,000.00 Executed: March, 1, 2019 </a:t>
            </a:r>
          </a:p>
          <a:p>
            <a:endParaRPr lang="en-US" dirty="0"/>
          </a:p>
        </p:txBody>
      </p:sp>
    </p:spTree>
    <p:extLst>
      <p:ext uri="{BB962C8B-B14F-4D97-AF65-F5344CB8AC3E}">
        <p14:creationId xmlns:p14="http://schemas.microsoft.com/office/powerpoint/2010/main" val="274560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49036"/>
            <a:ext cx="10972800" cy="1066800"/>
          </a:xfrm>
        </p:spPr>
        <p:txBody>
          <a:bodyPr/>
          <a:lstStyle/>
          <a:p>
            <a:r>
              <a:rPr lang="en-US" dirty="0"/>
              <a:t>School Consultation Behavioral Health Integration</a:t>
            </a:r>
          </a:p>
        </p:txBody>
      </p:sp>
      <p:sp>
        <p:nvSpPr>
          <p:cNvPr id="3" name="Content Placeholder 2"/>
          <p:cNvSpPr>
            <a:spLocks noGrp="1"/>
          </p:cNvSpPr>
          <p:nvPr>
            <p:ph idx="1"/>
          </p:nvPr>
        </p:nvSpPr>
        <p:spPr>
          <a:xfrm>
            <a:off x="609600" y="2015836"/>
            <a:ext cx="10972800" cy="4325112"/>
          </a:xfrm>
        </p:spPr>
        <p:txBody>
          <a:bodyPr>
            <a:normAutofit fontScale="92500"/>
          </a:bodyPr>
          <a:lstStyle/>
          <a:p>
            <a:pPr algn="just"/>
            <a:r>
              <a:rPr lang="en-US" dirty="0"/>
              <a:t>SCBHI provides Prevention and Early Intervention behavioral health services to TK-12 grade students, their parents, school staff and broader school community. Target areas for SCBHI include School districts whose students meet MHSA priority populations of [underserved/unserved at risk…] </a:t>
            </a:r>
          </a:p>
          <a:p>
            <a:pPr marL="109728" indent="0" algn="just">
              <a:buNone/>
            </a:pPr>
            <a:endParaRPr lang="en-US" dirty="0"/>
          </a:p>
          <a:p>
            <a:pPr algn="just"/>
            <a:r>
              <a:rPr lang="en-US" dirty="0"/>
              <a:t>The SCBHI model integrates consultation, family engagement, community partnerships and student mental health prevention services as a holistic approach. Funding amount: up to $300,000.00. Expected start date November 1, 2019. Provider: Center for Human Services. Districts being served: Chatom, Newman-</a:t>
            </a:r>
            <a:r>
              <a:rPr lang="en-US" dirty="0" err="1"/>
              <a:t>Crowslanding</a:t>
            </a:r>
            <a:r>
              <a:rPr lang="en-US" dirty="0"/>
              <a:t> &amp; Turlock Unified. </a:t>
            </a:r>
          </a:p>
        </p:txBody>
      </p:sp>
    </p:spTree>
    <p:extLst>
      <p:ext uri="{BB962C8B-B14F-4D97-AF65-F5344CB8AC3E}">
        <p14:creationId xmlns:p14="http://schemas.microsoft.com/office/powerpoint/2010/main" val="223059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RAIZ </a:t>
            </a:r>
            <a:r>
              <a:rPr lang="en-US" dirty="0" err="1"/>
              <a:t>Promotores</a:t>
            </a:r>
            <a:r>
              <a:rPr lang="en-US" dirty="0"/>
              <a:t> Mental Health Prevention Program</a:t>
            </a:r>
          </a:p>
        </p:txBody>
      </p:sp>
      <p:sp>
        <p:nvSpPr>
          <p:cNvPr id="3" name="Content Placeholder 2"/>
          <p:cNvSpPr>
            <a:spLocks noGrp="1"/>
          </p:cNvSpPr>
          <p:nvPr>
            <p:ph sz="half" idx="1"/>
          </p:nvPr>
        </p:nvSpPr>
        <p:spPr>
          <a:xfrm>
            <a:off x="609599" y="2249425"/>
            <a:ext cx="6875417" cy="4341875"/>
          </a:xfrm>
        </p:spPr>
        <p:txBody>
          <a:bodyPr>
            <a:normAutofit/>
          </a:bodyPr>
          <a:lstStyle/>
          <a:p>
            <a:r>
              <a:rPr lang="en-US" sz="2800" dirty="0"/>
              <a:t>RAIZ aims to prevent and reduce mental health stigma and discrimination by strengthening natural communities of support.  Request for Proposal (RFP) includes the following ten geographical areas of Stanislaus County.  </a:t>
            </a:r>
          </a:p>
          <a:p>
            <a:r>
              <a:rPr lang="en-US" sz="2800" dirty="0"/>
              <a:t>Funding amount: $750,000.00 </a:t>
            </a:r>
          </a:p>
          <a:p>
            <a:r>
              <a:rPr lang="en-US" sz="2800" dirty="0"/>
              <a:t>Expected start date: January 1, 2020</a:t>
            </a:r>
          </a:p>
        </p:txBody>
      </p:sp>
      <p:graphicFrame>
        <p:nvGraphicFramePr>
          <p:cNvPr id="8" name="Table 8">
            <a:extLst>
              <a:ext uri="{FF2B5EF4-FFF2-40B4-BE49-F238E27FC236}">
                <a16:creationId xmlns:a16="http://schemas.microsoft.com/office/drawing/2014/main" id="{D07DEA06-89B8-4B14-9074-9F84AE8EA902}"/>
              </a:ext>
            </a:extLst>
          </p:cNvPr>
          <p:cNvGraphicFramePr>
            <a:graphicFrameLocks noGrp="1"/>
          </p:cNvGraphicFramePr>
          <p:nvPr>
            <p:ph sz="half" idx="2"/>
            <p:extLst>
              <p:ext uri="{D42A27DB-BD31-4B8C-83A1-F6EECF244321}">
                <p14:modId xmlns:p14="http://schemas.microsoft.com/office/powerpoint/2010/main" val="1111021471"/>
              </p:ext>
            </p:extLst>
          </p:nvPr>
        </p:nvGraphicFramePr>
        <p:xfrm>
          <a:off x="7720149" y="2249488"/>
          <a:ext cx="3862250" cy="4348480"/>
        </p:xfrm>
        <a:graphic>
          <a:graphicData uri="http://schemas.openxmlformats.org/drawingml/2006/table">
            <a:tbl>
              <a:tblPr firstRow="1" bandRow="1">
                <a:tableStyleId>{6E25E649-3F16-4E02-A733-19D2CDBF48F0}</a:tableStyleId>
              </a:tblPr>
              <a:tblGrid>
                <a:gridCol w="3862250">
                  <a:extLst>
                    <a:ext uri="{9D8B030D-6E8A-4147-A177-3AD203B41FA5}">
                      <a16:colId xmlns:a16="http://schemas.microsoft.com/office/drawing/2014/main" val="3317774079"/>
                    </a:ext>
                  </a:extLst>
                </a:gridCol>
              </a:tblGrid>
              <a:tr h="370840">
                <a:tc>
                  <a:txBody>
                    <a:bodyPr/>
                    <a:lstStyle/>
                    <a:p>
                      <a:r>
                        <a:rPr lang="en-US" dirty="0"/>
                        <a:t>Ten Geographic Areas </a:t>
                      </a:r>
                    </a:p>
                  </a:txBody>
                  <a:tcPr/>
                </a:tc>
                <a:extLst>
                  <a:ext uri="{0D108BD9-81ED-4DB2-BD59-A6C34878D82A}">
                    <a16:rowId xmlns:a16="http://schemas.microsoft.com/office/drawing/2014/main" val="406581410"/>
                  </a:ext>
                </a:extLst>
              </a:tr>
              <a:tr h="370840">
                <a:tc>
                  <a:txBody>
                    <a:bodyPr/>
                    <a:lstStyle/>
                    <a:p>
                      <a:pPr marL="109728" indent="0">
                        <a:buFont typeface="+mj-lt"/>
                        <a:buNone/>
                      </a:pPr>
                      <a:r>
                        <a:rPr lang="en-US" sz="1800" dirty="0"/>
                        <a:t>Ceres/Keyes	</a:t>
                      </a:r>
                      <a:endParaRPr lang="en-US" dirty="0"/>
                    </a:p>
                  </a:txBody>
                  <a:tcPr/>
                </a:tc>
                <a:extLst>
                  <a:ext uri="{0D108BD9-81ED-4DB2-BD59-A6C34878D82A}">
                    <a16:rowId xmlns:a16="http://schemas.microsoft.com/office/drawing/2014/main" val="857388667"/>
                  </a:ext>
                </a:extLst>
              </a:tr>
              <a:tr h="370840">
                <a:tc>
                  <a:txBody>
                    <a:bodyPr/>
                    <a:lstStyle/>
                    <a:p>
                      <a:pPr marL="109728" indent="0">
                        <a:buFont typeface="+mj-lt"/>
                        <a:buNone/>
                      </a:pPr>
                      <a:r>
                        <a:rPr lang="en-US" sz="1800" dirty="0"/>
                        <a:t>Denair/Hickman/Waterford	</a:t>
                      </a:r>
                      <a:endParaRPr lang="en-US" dirty="0"/>
                    </a:p>
                  </a:txBody>
                  <a:tcPr/>
                </a:tc>
                <a:extLst>
                  <a:ext uri="{0D108BD9-81ED-4DB2-BD59-A6C34878D82A}">
                    <a16:rowId xmlns:a16="http://schemas.microsoft.com/office/drawing/2014/main" val="135602589"/>
                  </a:ext>
                </a:extLst>
              </a:tr>
              <a:tr h="370840">
                <a:tc>
                  <a:txBody>
                    <a:bodyPr/>
                    <a:lstStyle/>
                    <a:p>
                      <a:pPr marL="109728" indent="0">
                        <a:buFont typeface="+mj-lt"/>
                        <a:buNone/>
                      </a:pPr>
                      <a:r>
                        <a:rPr lang="en-US" sz="1800" dirty="0"/>
                        <a:t>Empire/Hughson </a:t>
                      </a:r>
                    </a:p>
                  </a:txBody>
                  <a:tcPr/>
                </a:tc>
                <a:extLst>
                  <a:ext uri="{0D108BD9-81ED-4DB2-BD59-A6C34878D82A}">
                    <a16:rowId xmlns:a16="http://schemas.microsoft.com/office/drawing/2014/main" val="90853554"/>
                  </a:ext>
                </a:extLst>
              </a:tr>
              <a:tr h="370840">
                <a:tc>
                  <a:txBody>
                    <a:bodyPr/>
                    <a:lstStyle/>
                    <a:p>
                      <a:pPr marL="109728" indent="0">
                        <a:buFont typeface="+mj-lt"/>
                        <a:buNone/>
                      </a:pPr>
                      <a:r>
                        <a:rPr lang="en-US" sz="1800" dirty="0"/>
                        <a:t>North Modesto/Salida	</a:t>
                      </a:r>
                      <a:endParaRPr lang="en-US" dirty="0"/>
                    </a:p>
                  </a:txBody>
                  <a:tcPr/>
                </a:tc>
                <a:extLst>
                  <a:ext uri="{0D108BD9-81ED-4DB2-BD59-A6C34878D82A}">
                    <a16:rowId xmlns:a16="http://schemas.microsoft.com/office/drawing/2014/main" val="1328642063"/>
                  </a:ext>
                </a:extLst>
              </a:tr>
              <a:tr h="370840">
                <a:tc>
                  <a:txBody>
                    <a:bodyPr/>
                    <a:lstStyle/>
                    <a:p>
                      <a:pPr marL="109728" indent="0">
                        <a:buFont typeface="+mj-lt"/>
                        <a:buNone/>
                      </a:pPr>
                      <a:r>
                        <a:rPr lang="en-US" sz="1800" dirty="0"/>
                        <a:t>Oakdale			</a:t>
                      </a:r>
                      <a:endParaRPr lang="en-US" dirty="0"/>
                    </a:p>
                  </a:txBody>
                  <a:tcPr/>
                </a:tc>
                <a:extLst>
                  <a:ext uri="{0D108BD9-81ED-4DB2-BD59-A6C34878D82A}">
                    <a16:rowId xmlns:a16="http://schemas.microsoft.com/office/drawing/2014/main" val="504981819"/>
                  </a:ext>
                </a:extLst>
              </a:tr>
              <a:tr h="370840">
                <a:tc>
                  <a:txBody>
                    <a:bodyPr/>
                    <a:lstStyle/>
                    <a:p>
                      <a:pPr marL="109728" indent="0">
                        <a:buFont typeface="+mj-lt"/>
                        <a:buNone/>
                      </a:pPr>
                      <a:r>
                        <a:rPr lang="en-US" sz="1800" dirty="0"/>
                        <a:t>Riverbank	</a:t>
                      </a:r>
                      <a:endParaRPr lang="en-US" dirty="0"/>
                    </a:p>
                  </a:txBody>
                  <a:tcPr/>
                </a:tc>
                <a:extLst>
                  <a:ext uri="{0D108BD9-81ED-4DB2-BD59-A6C34878D82A}">
                    <a16:rowId xmlns:a16="http://schemas.microsoft.com/office/drawing/2014/main" val="3266936426"/>
                  </a:ext>
                </a:extLst>
              </a:tr>
              <a:tr h="370840">
                <a:tc>
                  <a:txBody>
                    <a:bodyPr/>
                    <a:lstStyle/>
                    <a:p>
                      <a:pPr marL="109728" indent="0">
                        <a:buFont typeface="+mj-lt"/>
                        <a:buNone/>
                      </a:pPr>
                      <a:r>
                        <a:rPr lang="en-US" sz="1800" dirty="0"/>
                        <a:t>Turlock	</a:t>
                      </a:r>
                      <a:endParaRPr lang="en-US" dirty="0"/>
                    </a:p>
                  </a:txBody>
                  <a:tcPr/>
                </a:tc>
                <a:extLst>
                  <a:ext uri="{0D108BD9-81ED-4DB2-BD59-A6C34878D82A}">
                    <a16:rowId xmlns:a16="http://schemas.microsoft.com/office/drawing/2014/main" val="3425052203"/>
                  </a:ext>
                </a:extLst>
              </a:tr>
              <a:tr h="370840">
                <a:tc>
                  <a:txBody>
                    <a:bodyPr/>
                    <a:lstStyle/>
                    <a:p>
                      <a:pPr marL="109728" indent="0">
                        <a:buFont typeface="+mj-lt"/>
                        <a:buNone/>
                      </a:pPr>
                      <a:r>
                        <a:rPr lang="en-US" sz="1800" dirty="0"/>
                        <a:t>West Modesto</a:t>
                      </a:r>
                    </a:p>
                  </a:txBody>
                  <a:tcPr/>
                </a:tc>
                <a:extLst>
                  <a:ext uri="{0D108BD9-81ED-4DB2-BD59-A6C34878D82A}">
                    <a16:rowId xmlns:a16="http://schemas.microsoft.com/office/drawing/2014/main" val="1203971831"/>
                  </a:ext>
                </a:extLst>
              </a:tr>
              <a:tr h="370840">
                <a:tc>
                  <a:txBody>
                    <a:bodyPr/>
                    <a:lstStyle/>
                    <a:p>
                      <a:pPr marL="109728" marR="0" lvl="0" indent="0" algn="l" defTabSz="914400" rtl="0" eaLnBrk="1" fontAlgn="auto" latinLnBrk="0" hangingPunct="1">
                        <a:lnSpc>
                          <a:spcPct val="100000"/>
                        </a:lnSpc>
                        <a:spcBef>
                          <a:spcPts val="0"/>
                        </a:spcBef>
                        <a:spcAft>
                          <a:spcPts val="0"/>
                        </a:spcAft>
                        <a:buClrTx/>
                        <a:buSzTx/>
                        <a:buFont typeface="+mj-lt"/>
                        <a:buNone/>
                        <a:tabLst/>
                        <a:defRPr/>
                      </a:pPr>
                      <a:r>
                        <a:rPr lang="en-US" sz="1800" dirty="0"/>
                        <a:t>Newman/Crows Landing/Riverdale Park Tract/Monterey Park Tract</a:t>
                      </a:r>
                    </a:p>
                  </a:txBody>
                  <a:tcPr/>
                </a:tc>
                <a:extLst>
                  <a:ext uri="{0D108BD9-81ED-4DB2-BD59-A6C34878D82A}">
                    <a16:rowId xmlns:a16="http://schemas.microsoft.com/office/drawing/2014/main" val="4140090394"/>
                  </a:ext>
                </a:extLst>
              </a:tr>
              <a:tr h="370840">
                <a:tc>
                  <a:txBody>
                    <a:bodyPr/>
                    <a:lstStyle/>
                    <a:p>
                      <a:pPr marL="109728" marR="0" lvl="0" indent="0" algn="l" defTabSz="914400" rtl="0" eaLnBrk="1" fontAlgn="auto" latinLnBrk="0" hangingPunct="1">
                        <a:lnSpc>
                          <a:spcPct val="100000"/>
                        </a:lnSpc>
                        <a:spcBef>
                          <a:spcPts val="0"/>
                        </a:spcBef>
                        <a:spcAft>
                          <a:spcPts val="0"/>
                        </a:spcAft>
                        <a:buClrTx/>
                        <a:buSzTx/>
                        <a:buFont typeface="+mj-lt"/>
                        <a:buNone/>
                        <a:tabLst/>
                        <a:defRPr/>
                      </a:pPr>
                      <a:r>
                        <a:rPr lang="en-US" sz="1800" dirty="0"/>
                        <a:t>Patterson</a:t>
                      </a:r>
                    </a:p>
                  </a:txBody>
                  <a:tcPr/>
                </a:tc>
                <a:extLst>
                  <a:ext uri="{0D108BD9-81ED-4DB2-BD59-A6C34878D82A}">
                    <a16:rowId xmlns:a16="http://schemas.microsoft.com/office/drawing/2014/main" val="1880872753"/>
                  </a:ext>
                </a:extLst>
              </a:tr>
            </a:tbl>
          </a:graphicData>
        </a:graphic>
      </p:graphicFrame>
      <p:cxnSp>
        <p:nvCxnSpPr>
          <p:cNvPr id="5" name="Straight Connector 4">
            <a:extLst>
              <a:ext uri="{FF2B5EF4-FFF2-40B4-BE49-F238E27FC236}">
                <a16:creationId xmlns:a16="http://schemas.microsoft.com/office/drawing/2014/main" id="{5E71C2DD-4A2D-4BAE-B3A8-730425FBD35E}"/>
              </a:ext>
            </a:extLst>
          </p:cNvPr>
          <p:cNvCxnSpPr/>
          <p:nvPr/>
        </p:nvCxnSpPr>
        <p:spPr>
          <a:xfrm>
            <a:off x="609600" y="2153265"/>
            <a:ext cx="109728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0731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87070-AAD5-404D-8633-B648AB1ED515}"/>
              </a:ext>
            </a:extLst>
          </p:cNvPr>
          <p:cNvSpPr>
            <a:spLocks noGrp="1"/>
          </p:cNvSpPr>
          <p:nvPr>
            <p:ph type="title"/>
          </p:nvPr>
        </p:nvSpPr>
        <p:spPr/>
        <p:txBody>
          <a:bodyPr>
            <a:normAutofit fontScale="90000"/>
          </a:bodyPr>
          <a:lstStyle/>
          <a:p>
            <a:r>
              <a:rPr lang="en-US" dirty="0"/>
              <a:t>Community Faith-Based Mental Health Prevention Program </a:t>
            </a:r>
          </a:p>
        </p:txBody>
      </p:sp>
      <p:sp>
        <p:nvSpPr>
          <p:cNvPr id="3" name="Content Placeholder 2">
            <a:extLst>
              <a:ext uri="{FF2B5EF4-FFF2-40B4-BE49-F238E27FC236}">
                <a16:creationId xmlns:a16="http://schemas.microsoft.com/office/drawing/2014/main" id="{9B36C031-023E-44D0-A844-512E04853E07}"/>
              </a:ext>
            </a:extLst>
          </p:cNvPr>
          <p:cNvSpPr>
            <a:spLocks noGrp="1"/>
          </p:cNvSpPr>
          <p:nvPr>
            <p:ph idx="1"/>
          </p:nvPr>
        </p:nvSpPr>
        <p:spPr/>
        <p:txBody>
          <a:bodyPr/>
          <a:lstStyle/>
          <a:p>
            <a:pPr algn="just"/>
            <a:r>
              <a:rPr lang="en-US" dirty="0"/>
              <a:t>PEI is looking to pilot a specialized Community-Faith based Prevention program that would encompass outreach, stigma reduction and education and formal training to faith based leaders and their members. The program will be inclusive to engaging up multiple faith denominations in Stanislaus county and shall have an emphasis on Recovery. Funding: $150,000.00 </a:t>
            </a:r>
          </a:p>
          <a:p>
            <a:endParaRPr lang="en-US" dirty="0"/>
          </a:p>
        </p:txBody>
      </p:sp>
    </p:spTree>
    <p:extLst>
      <p:ext uri="{BB962C8B-B14F-4D97-AF65-F5344CB8AC3E}">
        <p14:creationId xmlns:p14="http://schemas.microsoft.com/office/powerpoint/2010/main" val="312487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6D04F-A1EA-4EAF-99F0-0E3C79BB7683}"/>
              </a:ext>
            </a:extLst>
          </p:cNvPr>
          <p:cNvSpPr>
            <a:spLocks noGrp="1"/>
          </p:cNvSpPr>
          <p:nvPr>
            <p:ph type="title"/>
          </p:nvPr>
        </p:nvSpPr>
        <p:spPr/>
        <p:txBody>
          <a:bodyPr/>
          <a:lstStyle/>
          <a:p>
            <a:r>
              <a:rPr lang="en-US" dirty="0"/>
              <a:t>Child &amp; Youth Resiliency</a:t>
            </a:r>
          </a:p>
        </p:txBody>
      </p:sp>
      <p:sp>
        <p:nvSpPr>
          <p:cNvPr id="7" name="Content Placeholder 6">
            <a:extLst>
              <a:ext uri="{FF2B5EF4-FFF2-40B4-BE49-F238E27FC236}">
                <a16:creationId xmlns:a16="http://schemas.microsoft.com/office/drawing/2014/main" id="{7D598CC2-9E13-4B3A-9B5A-0D1FE632940B}"/>
              </a:ext>
            </a:extLst>
          </p:cNvPr>
          <p:cNvSpPr>
            <a:spLocks noGrp="1"/>
          </p:cNvSpPr>
          <p:nvPr>
            <p:ph idx="1"/>
          </p:nvPr>
        </p:nvSpPr>
        <p:spPr/>
        <p:txBody>
          <a:bodyPr/>
          <a:lstStyle/>
          <a:p>
            <a:r>
              <a:rPr lang="en-US" dirty="0"/>
              <a:t>Prevention and Early Intervention will fund programming under our current approved PEI plan that align with SB 1004, Wiener. The target population will be children and youth ages 25 and younger. Funding amount available up to $240,000.00 per year. After January 1, 2020</a:t>
            </a:r>
          </a:p>
          <a:p>
            <a:endParaRPr lang="en-US" dirty="0"/>
          </a:p>
        </p:txBody>
      </p:sp>
    </p:spTree>
    <p:extLst>
      <p:ext uri="{BB962C8B-B14F-4D97-AF65-F5344CB8AC3E}">
        <p14:creationId xmlns:p14="http://schemas.microsoft.com/office/powerpoint/2010/main" val="11568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6D04F-A1EA-4EAF-99F0-0E3C79BB7683}"/>
              </a:ext>
            </a:extLst>
          </p:cNvPr>
          <p:cNvSpPr>
            <a:spLocks noGrp="1"/>
          </p:cNvSpPr>
          <p:nvPr>
            <p:ph type="title"/>
          </p:nvPr>
        </p:nvSpPr>
        <p:spPr>
          <a:xfrm>
            <a:off x="609600" y="385354"/>
            <a:ext cx="10972800" cy="1066800"/>
          </a:xfrm>
        </p:spPr>
        <p:txBody>
          <a:bodyPr/>
          <a:lstStyle/>
          <a:p>
            <a:r>
              <a:rPr lang="en-US" dirty="0"/>
              <a:t>Assessment Center (YAC) Pilot </a:t>
            </a:r>
          </a:p>
        </p:txBody>
      </p:sp>
      <p:sp>
        <p:nvSpPr>
          <p:cNvPr id="7" name="Content Placeholder 6">
            <a:extLst>
              <a:ext uri="{FF2B5EF4-FFF2-40B4-BE49-F238E27FC236}">
                <a16:creationId xmlns:a16="http://schemas.microsoft.com/office/drawing/2014/main" id="{7D598CC2-9E13-4B3A-9B5A-0D1FE632940B}"/>
              </a:ext>
            </a:extLst>
          </p:cNvPr>
          <p:cNvSpPr>
            <a:spLocks noGrp="1"/>
          </p:cNvSpPr>
          <p:nvPr>
            <p:ph idx="1"/>
          </p:nvPr>
        </p:nvSpPr>
        <p:spPr>
          <a:xfrm>
            <a:off x="609600" y="1452154"/>
            <a:ext cx="10972800" cy="5288280"/>
          </a:xfrm>
        </p:spPr>
        <p:txBody>
          <a:bodyPr>
            <a:normAutofit fontScale="92500"/>
          </a:bodyPr>
          <a:lstStyle/>
          <a:p>
            <a:pPr algn="just"/>
            <a:r>
              <a:rPr lang="en-US" dirty="0"/>
              <a:t>PEI/Child &amp; Youth Resiliency is partnering with Juvenile Probation Department to pilot at statewide model known as Youth Assessment Center (YAC)</a:t>
            </a:r>
          </a:p>
          <a:p>
            <a:pPr algn="just"/>
            <a:r>
              <a:rPr lang="en-US" dirty="0"/>
              <a:t>The goal of the YAC pilot program is to engage youth who have had contact with law enforcement for non-violent offenses and are not on formal probation. </a:t>
            </a:r>
          </a:p>
          <a:p>
            <a:pPr lvl="1" algn="just"/>
            <a:r>
              <a:rPr lang="en-US" dirty="0"/>
              <a:t>The pilot aligns with goals of SB 1004 priorities and can inform our work.</a:t>
            </a:r>
          </a:p>
          <a:p>
            <a:pPr lvl="1" algn="just"/>
            <a:r>
              <a:rPr lang="en-US" dirty="0"/>
              <a:t>Prevention funded services will include: non-traditional, culturally affirmative, evidenced based services, restorative justice practices, intensive case management, screening for mental health services. </a:t>
            </a:r>
          </a:p>
          <a:p>
            <a:pPr algn="just"/>
            <a:r>
              <a:rPr lang="en-US" dirty="0"/>
              <a:t>Focus area: The YAC pilot focus area is South and West Modesto due to current Juvenile Probation Department data. Provider: Sierra Vista Child &amp; Family Services-Drop In Center. Funding amount up to:  $150,000 per year.</a:t>
            </a:r>
          </a:p>
          <a:p>
            <a:endParaRPr lang="en-US" dirty="0"/>
          </a:p>
        </p:txBody>
      </p:sp>
    </p:spTree>
    <p:extLst>
      <p:ext uri="{BB962C8B-B14F-4D97-AF65-F5344CB8AC3E}">
        <p14:creationId xmlns:p14="http://schemas.microsoft.com/office/powerpoint/2010/main" val="223943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3A2F33-9BA6-4B21-B33A-E78F501A4907}"/>
              </a:ext>
            </a:extLst>
          </p:cNvPr>
          <p:cNvSpPr>
            <a:spLocks noGrp="1"/>
          </p:cNvSpPr>
          <p:nvPr>
            <p:ph type="title"/>
          </p:nvPr>
        </p:nvSpPr>
        <p:spPr/>
        <p:txBody>
          <a:bodyPr/>
          <a:lstStyle/>
          <a:p>
            <a:r>
              <a:rPr lang="en-US" sz="4800" b="0" dirty="0">
                <a:ln w="0"/>
                <a:solidFill>
                  <a:schemeClr val="accent1"/>
                </a:solidFill>
                <a:effectLst>
                  <a:outerShdw blurRad="38100" dist="25400" dir="5400000" algn="ctr" rotWithShape="0">
                    <a:srgbClr val="6E747A">
                      <a:alpha val="43000"/>
                    </a:srgbClr>
                  </a:outerShdw>
                </a:effectLst>
              </a:rPr>
              <a:t>Suicide Prevention Innovation Project</a:t>
            </a:r>
          </a:p>
        </p:txBody>
      </p:sp>
      <p:sp>
        <p:nvSpPr>
          <p:cNvPr id="5" name="Text Placeholder 4">
            <a:extLst>
              <a:ext uri="{FF2B5EF4-FFF2-40B4-BE49-F238E27FC236}">
                <a16:creationId xmlns:a16="http://schemas.microsoft.com/office/drawing/2014/main" id="{E30D303B-0C6B-4FA1-82A4-FAADCE41C0A9}"/>
              </a:ext>
            </a:extLst>
          </p:cNvPr>
          <p:cNvSpPr>
            <a:spLocks noGrp="1"/>
          </p:cNvSpPr>
          <p:nvPr>
            <p:ph type="body" idx="1"/>
          </p:nvPr>
        </p:nvSpPr>
        <p:spPr/>
        <p:txBody>
          <a:bodyPr>
            <a:normAutofit/>
          </a:bodyPr>
          <a:lstStyle/>
          <a:p>
            <a:r>
              <a:rPr lang="en-US" sz="2800" dirty="0"/>
              <a:t>Janelle </a:t>
            </a:r>
            <a:r>
              <a:rPr lang="en-US" sz="2800" dirty="0" err="1"/>
              <a:t>Villalba</a:t>
            </a:r>
            <a:r>
              <a:rPr lang="en-US" sz="2800" dirty="0"/>
              <a:t>, Project Manager</a:t>
            </a:r>
          </a:p>
        </p:txBody>
      </p:sp>
    </p:spTree>
    <p:extLst>
      <p:ext uri="{BB962C8B-B14F-4D97-AF65-F5344CB8AC3E}">
        <p14:creationId xmlns:p14="http://schemas.microsoft.com/office/powerpoint/2010/main" val="139795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B878A7-F144-46E4-A5DF-1C4A5CD431C5}"/>
              </a:ext>
            </a:extLst>
          </p:cNvPr>
          <p:cNvSpPr>
            <a:spLocks noGrp="1"/>
          </p:cNvSpPr>
          <p:nvPr>
            <p:ph type="ctrTitle"/>
          </p:nvPr>
        </p:nvSpPr>
        <p:spPr>
          <a:xfrm>
            <a:off x="1600200" y="4269282"/>
            <a:ext cx="8991600" cy="1264762"/>
          </a:xfrm>
        </p:spPr>
        <p:txBody>
          <a:bodyPr>
            <a:normAutofit/>
          </a:bodyPr>
          <a:lstStyle/>
          <a:p>
            <a:r>
              <a:rPr lang="en-US" sz="3200" cap="none" dirty="0"/>
              <a:t>Stanislaus County Suicide Prevention Innovation Project Update</a:t>
            </a:r>
            <a:endParaRPr lang="en-US" sz="3200" dirty="0"/>
          </a:p>
        </p:txBody>
      </p:sp>
      <p:sp>
        <p:nvSpPr>
          <p:cNvPr id="3" name="Subtitle 2">
            <a:extLst>
              <a:ext uri="{FF2B5EF4-FFF2-40B4-BE49-F238E27FC236}">
                <a16:creationId xmlns:a16="http://schemas.microsoft.com/office/drawing/2014/main" id="{DF83CC40-AD22-4AE2-8F31-638B080F3E06}"/>
              </a:ext>
            </a:extLst>
          </p:cNvPr>
          <p:cNvSpPr>
            <a:spLocks noGrp="1"/>
          </p:cNvSpPr>
          <p:nvPr>
            <p:ph type="subTitle" idx="1"/>
          </p:nvPr>
        </p:nvSpPr>
        <p:spPr>
          <a:xfrm>
            <a:off x="2695194" y="5688535"/>
            <a:ext cx="6801612" cy="536125"/>
          </a:xfrm>
        </p:spPr>
        <p:txBody>
          <a:bodyPr>
            <a:normAutofit/>
          </a:bodyPr>
          <a:lstStyle/>
          <a:p>
            <a:r>
              <a:rPr lang="en-US" sz="1800" dirty="0">
                <a:solidFill>
                  <a:srgbClr val="FFFFFF"/>
                </a:solidFill>
              </a:rPr>
              <a:t>October 18</a:t>
            </a:r>
            <a:r>
              <a:rPr lang="en-US" sz="1800" baseline="30000" dirty="0">
                <a:solidFill>
                  <a:srgbClr val="FFFFFF"/>
                </a:solidFill>
              </a:rPr>
              <a:t>th</a:t>
            </a:r>
            <a:r>
              <a:rPr lang="en-US" sz="1800" dirty="0">
                <a:solidFill>
                  <a:srgbClr val="FFFFFF"/>
                </a:solidFill>
              </a:rPr>
              <a:t>, 2019 – Stakeholders Committee Meeting</a:t>
            </a:r>
          </a:p>
        </p:txBody>
      </p:sp>
      <p:pic>
        <p:nvPicPr>
          <p:cNvPr id="4" name="Picture 3" descr="A close up of a sign&#10;&#10;Description generated with high confidence">
            <a:extLst>
              <a:ext uri="{FF2B5EF4-FFF2-40B4-BE49-F238E27FC236}">
                <a16:creationId xmlns:a16="http://schemas.microsoft.com/office/drawing/2014/main" id="{9BAAC363-E55C-4C31-A240-F24E08B64309}"/>
              </a:ext>
            </a:extLst>
          </p:cNvPr>
          <p:cNvPicPr>
            <a:picLocks noChangeAspect="1"/>
          </p:cNvPicPr>
          <p:nvPr/>
        </p:nvPicPr>
        <p:blipFill>
          <a:blip r:embed="rId2"/>
          <a:stretch>
            <a:fillRect/>
          </a:stretch>
        </p:blipFill>
        <p:spPr>
          <a:xfrm>
            <a:off x="1146019" y="557782"/>
            <a:ext cx="2145849" cy="3301307"/>
          </a:xfrm>
          <a:prstGeom prst="rect">
            <a:avLst/>
          </a:prstGeom>
        </p:spPr>
      </p:pic>
      <p:sp>
        <p:nvSpPr>
          <p:cNvPr id="5" name="Rectangle 4">
            <a:extLst>
              <a:ext uri="{FF2B5EF4-FFF2-40B4-BE49-F238E27FC236}">
                <a16:creationId xmlns:a16="http://schemas.microsoft.com/office/drawing/2014/main" id="{07F5EEB7-F1F9-4B37-B5A9-5F46AC96E76E}"/>
              </a:ext>
            </a:extLst>
          </p:cNvPr>
          <p:cNvSpPr/>
          <p:nvPr/>
        </p:nvSpPr>
        <p:spPr>
          <a:xfrm>
            <a:off x="4017263" y="2003943"/>
            <a:ext cx="7765434" cy="954107"/>
          </a:xfrm>
          <a:prstGeom prst="rect">
            <a:avLst/>
          </a:prstGeom>
        </p:spPr>
        <p:txBody>
          <a:bodyPr wrap="square">
            <a:spAutoFit/>
          </a:bodyPr>
          <a:lstStyle/>
          <a:p>
            <a:pPr marL="0" lvl="1"/>
            <a:r>
              <a:rPr lang="en-US" sz="2800" i="1" dirty="0">
                <a:latin typeface="Arial" panose="020B0604020202020204" pitchFamily="34" charset="0"/>
                <a:cs typeface="Arial" panose="020B0604020202020204" pitchFamily="34" charset="0"/>
              </a:rPr>
              <a:t>Collective impact brings people together,</a:t>
            </a:r>
          </a:p>
          <a:p>
            <a:pPr marL="0" lvl="1"/>
            <a:r>
              <a:rPr lang="en-US" sz="2800" i="1" dirty="0">
                <a:latin typeface="Arial" panose="020B0604020202020204" pitchFamily="34" charset="0"/>
                <a:cs typeface="Arial" panose="020B0604020202020204" pitchFamily="34" charset="0"/>
              </a:rPr>
              <a:t>in a structured way, to achieve social change</a:t>
            </a:r>
            <a:r>
              <a:rPr lang="en-US" sz="2000" i="1" dirty="0">
                <a:latin typeface="Arial" panose="020B0604020202020204" pitchFamily="34" charset="0"/>
                <a:cs typeface="Arial" panose="020B0604020202020204" pitchFamily="34" charset="0"/>
              </a:rPr>
              <a:t>.</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246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8BE2-D6DB-4341-B68A-8446AA1A1DB8}"/>
              </a:ext>
            </a:extLst>
          </p:cNvPr>
          <p:cNvSpPr>
            <a:spLocks noGrp="1"/>
          </p:cNvSpPr>
          <p:nvPr>
            <p:ph type="title"/>
          </p:nvPr>
        </p:nvSpPr>
        <p:spPr/>
        <p:txBody>
          <a:bodyPr/>
          <a:lstStyle/>
          <a:p>
            <a:r>
              <a:rPr lang="en-US" dirty="0"/>
              <a:t>BHRS Strategic Planning Update </a:t>
            </a:r>
          </a:p>
        </p:txBody>
      </p:sp>
      <p:sp>
        <p:nvSpPr>
          <p:cNvPr id="3" name="Content Placeholder 2">
            <a:extLst>
              <a:ext uri="{FF2B5EF4-FFF2-40B4-BE49-F238E27FC236}">
                <a16:creationId xmlns:a16="http://schemas.microsoft.com/office/drawing/2014/main" id="{298D70E8-EBD7-4231-AF5D-862B6B570C2A}"/>
              </a:ext>
            </a:extLst>
          </p:cNvPr>
          <p:cNvSpPr>
            <a:spLocks noGrp="1"/>
          </p:cNvSpPr>
          <p:nvPr>
            <p:ph sz="half" idx="1"/>
          </p:nvPr>
        </p:nvSpPr>
        <p:spPr>
          <a:xfrm>
            <a:off x="609600" y="2249425"/>
            <a:ext cx="7152848" cy="4341875"/>
          </a:xfrm>
        </p:spPr>
        <p:txBody>
          <a:bodyPr>
            <a:normAutofit/>
          </a:bodyPr>
          <a:lstStyle/>
          <a:p>
            <a:r>
              <a:rPr lang="en-US" sz="2800" dirty="0"/>
              <a:t>Planning Priorities Assessment </a:t>
            </a:r>
          </a:p>
          <a:p>
            <a:r>
              <a:rPr lang="en-US" sz="2800" dirty="0"/>
              <a:t>Access &amp; Coordination of Care</a:t>
            </a:r>
          </a:p>
          <a:p>
            <a:r>
              <a:rPr lang="en-US" sz="2800" dirty="0"/>
              <a:t>Treatment Capacity-building </a:t>
            </a:r>
          </a:p>
          <a:p>
            <a:pPr lvl="1"/>
            <a:r>
              <a:rPr lang="en-US" sz="2400" dirty="0"/>
              <a:t>Core Treatment for SMI/SUD  </a:t>
            </a:r>
          </a:p>
          <a:p>
            <a:pPr lvl="1"/>
            <a:r>
              <a:rPr lang="en-US" sz="2400" dirty="0"/>
              <a:t>Conservatorship</a:t>
            </a:r>
          </a:p>
          <a:p>
            <a:pPr lvl="1"/>
            <a:r>
              <a:rPr lang="en-US" sz="2400" dirty="0"/>
              <a:t>Substance Use Disorders Treatment </a:t>
            </a:r>
          </a:p>
          <a:p>
            <a:r>
              <a:rPr lang="en-US" sz="2800" dirty="0"/>
              <a:t>Priority Population: Homelessness</a:t>
            </a:r>
          </a:p>
          <a:p>
            <a:r>
              <a:rPr lang="en-US" sz="2800" dirty="0"/>
              <a:t>Administrative &amp; Support </a:t>
            </a:r>
          </a:p>
        </p:txBody>
      </p:sp>
      <p:pic>
        <p:nvPicPr>
          <p:cNvPr id="9" name="Content Placeholder 8">
            <a:extLst>
              <a:ext uri="{FF2B5EF4-FFF2-40B4-BE49-F238E27FC236}">
                <a16:creationId xmlns:a16="http://schemas.microsoft.com/office/drawing/2014/main" id="{4DF095EF-CB65-458D-8138-B0E62A64E10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762448" y="2050196"/>
            <a:ext cx="4341812" cy="4341812"/>
          </a:xfrm>
        </p:spPr>
      </p:pic>
    </p:spTree>
    <p:extLst>
      <p:ext uri="{BB962C8B-B14F-4D97-AF65-F5344CB8AC3E}">
        <p14:creationId xmlns:p14="http://schemas.microsoft.com/office/powerpoint/2010/main" val="253383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F7949B-B676-4EAB-9EDA-081ED61324E5}"/>
              </a:ext>
            </a:extLst>
          </p:cNvPr>
          <p:cNvSpPr>
            <a:spLocks noGrp="1"/>
          </p:cNvSpPr>
          <p:nvPr>
            <p:ph type="title"/>
          </p:nvPr>
        </p:nvSpPr>
        <p:spPr/>
        <p:txBody>
          <a:bodyPr/>
          <a:lstStyle/>
          <a:p>
            <a:r>
              <a:rPr lang="en-US" dirty="0"/>
              <a:t>Outline</a:t>
            </a:r>
          </a:p>
        </p:txBody>
      </p:sp>
      <p:sp>
        <p:nvSpPr>
          <p:cNvPr id="4" name="Content Placeholder 5">
            <a:extLst>
              <a:ext uri="{FF2B5EF4-FFF2-40B4-BE49-F238E27FC236}">
                <a16:creationId xmlns:a16="http://schemas.microsoft.com/office/drawing/2014/main" id="{C1B8B2C2-3CC9-4CEF-A8AD-AF7EA2A7E57C}"/>
              </a:ext>
            </a:extLst>
          </p:cNvPr>
          <p:cNvSpPr>
            <a:spLocks noGrp="1"/>
          </p:cNvSpPr>
          <p:nvPr>
            <p:ph idx="1"/>
          </p:nvPr>
        </p:nvSpPr>
        <p:spPr/>
        <p:txBody>
          <a:bodyPr/>
          <a:lstStyle/>
          <a:p>
            <a:r>
              <a:rPr lang="en-US" dirty="0"/>
              <a:t>Project Background</a:t>
            </a:r>
            <a:br>
              <a:rPr lang="en-US" dirty="0"/>
            </a:br>
            <a:endParaRPr lang="en-US" dirty="0"/>
          </a:p>
          <a:p>
            <a:r>
              <a:rPr lang="en-US" dirty="0"/>
              <a:t>Project Strategy – Innovation</a:t>
            </a:r>
            <a:br>
              <a:rPr lang="en-US" dirty="0"/>
            </a:br>
            <a:endParaRPr lang="en-US" dirty="0"/>
          </a:p>
          <a:p>
            <a:r>
              <a:rPr lang="en-US" dirty="0"/>
              <a:t>SPIP Learning Questions</a:t>
            </a:r>
            <a:br>
              <a:rPr lang="en-US" dirty="0"/>
            </a:br>
            <a:endParaRPr lang="en-US" dirty="0"/>
          </a:p>
          <a:p>
            <a:r>
              <a:rPr lang="en-US" dirty="0"/>
              <a:t>Three-Years in Review</a:t>
            </a:r>
            <a:br>
              <a:rPr lang="en-US" dirty="0"/>
            </a:br>
            <a:endParaRPr lang="en-US" dirty="0"/>
          </a:p>
          <a:p>
            <a:r>
              <a:rPr lang="en-US" dirty="0"/>
              <a:t>What’s Next</a:t>
            </a:r>
          </a:p>
        </p:txBody>
      </p:sp>
      <p:pic>
        <p:nvPicPr>
          <p:cNvPr id="5" name="Picture 4" descr="A close up of a sign&#10;&#10;Description generated with high confidence">
            <a:extLst>
              <a:ext uri="{FF2B5EF4-FFF2-40B4-BE49-F238E27FC236}">
                <a16:creationId xmlns:a16="http://schemas.microsoft.com/office/drawing/2014/main" id="{5251C083-48DC-4A32-9893-0AF1239B2FCE}"/>
              </a:ext>
            </a:extLst>
          </p:cNvPr>
          <p:cNvPicPr>
            <a:picLocks noChangeAspect="1"/>
          </p:cNvPicPr>
          <p:nvPr/>
        </p:nvPicPr>
        <p:blipFill>
          <a:blip r:embed="rId2"/>
          <a:stretch>
            <a:fillRect/>
          </a:stretch>
        </p:blipFill>
        <p:spPr>
          <a:xfrm>
            <a:off x="11465358" y="6187617"/>
            <a:ext cx="326672" cy="502572"/>
          </a:xfrm>
          <a:prstGeom prst="rect">
            <a:avLst/>
          </a:prstGeom>
        </p:spPr>
      </p:pic>
    </p:spTree>
    <p:extLst>
      <p:ext uri="{BB962C8B-B14F-4D97-AF65-F5344CB8AC3E}">
        <p14:creationId xmlns:p14="http://schemas.microsoft.com/office/powerpoint/2010/main" val="243073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60F393-52DC-4B34-AF87-3835CD2621B6}"/>
              </a:ext>
            </a:extLst>
          </p:cNvPr>
          <p:cNvSpPr>
            <a:spLocks noGrp="1"/>
          </p:cNvSpPr>
          <p:nvPr>
            <p:ph type="title"/>
          </p:nvPr>
        </p:nvSpPr>
        <p:spPr/>
        <p:txBody>
          <a:bodyPr/>
          <a:lstStyle/>
          <a:p>
            <a:r>
              <a:rPr lang="en-US" dirty="0"/>
              <a:t>Project Background </a:t>
            </a:r>
          </a:p>
        </p:txBody>
      </p:sp>
      <p:sp>
        <p:nvSpPr>
          <p:cNvPr id="4" name="Content Placeholder 5">
            <a:extLst>
              <a:ext uri="{FF2B5EF4-FFF2-40B4-BE49-F238E27FC236}">
                <a16:creationId xmlns:a16="http://schemas.microsoft.com/office/drawing/2014/main" id="{C1B8B2C2-3CC9-4CEF-A8AD-AF7EA2A7E57C}"/>
              </a:ext>
            </a:extLst>
          </p:cNvPr>
          <p:cNvSpPr>
            <a:spLocks noGrp="1"/>
          </p:cNvSpPr>
          <p:nvPr>
            <p:ph idx="1"/>
          </p:nvPr>
        </p:nvSpPr>
        <p:spPr/>
        <p:txBody>
          <a:bodyPr>
            <a:normAutofit fontScale="92500" lnSpcReduction="10000"/>
          </a:bodyPr>
          <a:lstStyle/>
          <a:p>
            <a:pPr algn="just"/>
            <a:r>
              <a:rPr lang="en-US" dirty="0">
                <a:cs typeface="Arial" panose="020B0604020202020204" pitchFamily="34" charset="0"/>
              </a:rPr>
              <a:t>Sept. 2015 Stanislaus County Board of Supervisors expressed concern statewide efforts to reduce suicides had not been effective and identified </a:t>
            </a:r>
            <a:r>
              <a:rPr lang="en-US" b="1" dirty="0">
                <a:cs typeface="Arial" panose="020B0604020202020204" pitchFamily="34" charset="0"/>
              </a:rPr>
              <a:t>reducing suicide rates </a:t>
            </a:r>
            <a:r>
              <a:rPr lang="en-US" dirty="0">
                <a:cs typeface="Arial" panose="020B0604020202020204" pitchFamily="34" charset="0"/>
              </a:rPr>
              <a:t>as a </a:t>
            </a:r>
            <a:r>
              <a:rPr lang="en-US" b="1" dirty="0">
                <a:cs typeface="Arial" panose="020B0604020202020204" pitchFamily="34" charset="0"/>
              </a:rPr>
              <a:t>funding priority</a:t>
            </a:r>
            <a:endParaRPr lang="en-US" dirty="0">
              <a:cs typeface="Arial" panose="020B0604020202020204" pitchFamily="34" charset="0"/>
            </a:endParaRPr>
          </a:p>
          <a:p>
            <a:pPr marL="0" indent="0">
              <a:buNone/>
            </a:pPr>
            <a:endParaRPr lang="en-US" dirty="0">
              <a:cs typeface="Arial" panose="020B0604020202020204" pitchFamily="34" charset="0"/>
            </a:endParaRPr>
          </a:p>
          <a:p>
            <a:pPr algn="just"/>
            <a:r>
              <a:rPr lang="en-US" dirty="0">
                <a:cs typeface="Arial" panose="020B0604020202020204" pitchFamily="34" charset="0"/>
              </a:rPr>
              <a:t>Oct. 2015 MHSA Representative Stakeholder Steering Committee (RSSC) endorsed the Suicide Prevention Project, an initiative to </a:t>
            </a:r>
            <a:r>
              <a:rPr lang="en-US" b="1" dirty="0">
                <a:cs typeface="Arial" panose="020B0604020202020204" pitchFamily="34" charset="0"/>
              </a:rPr>
              <a:t>help decrease suicides </a:t>
            </a:r>
            <a:r>
              <a:rPr lang="en-US" dirty="0">
                <a:cs typeface="Arial" panose="020B0604020202020204" pitchFamily="34" charset="0"/>
              </a:rPr>
              <a:t>in Stanislaus County and </a:t>
            </a:r>
            <a:r>
              <a:rPr lang="en-US" b="1" dirty="0">
                <a:cs typeface="Arial" panose="020B0604020202020204" pitchFamily="34" charset="0"/>
              </a:rPr>
              <a:t>increase suicide awareness and prevention</a:t>
            </a:r>
            <a:endParaRPr lang="en-US" dirty="0">
              <a:cs typeface="Arial" panose="020B0604020202020204" pitchFamily="34" charset="0"/>
            </a:endParaRPr>
          </a:p>
          <a:p>
            <a:pPr marL="0" indent="0">
              <a:buNone/>
            </a:pPr>
            <a:endParaRPr lang="en-US" dirty="0">
              <a:cs typeface="Arial" panose="020B0604020202020204" pitchFamily="34" charset="0"/>
            </a:endParaRPr>
          </a:p>
          <a:p>
            <a:pPr algn="just"/>
            <a:r>
              <a:rPr lang="en-US" dirty="0">
                <a:cs typeface="Arial" panose="020B0604020202020204" pitchFamily="34" charset="0"/>
              </a:rPr>
              <a:t>April 2016 the </a:t>
            </a:r>
            <a:r>
              <a:rPr lang="en-US" b="1" dirty="0">
                <a:cs typeface="Arial" panose="020B0604020202020204" pitchFamily="34" charset="0"/>
              </a:rPr>
              <a:t>Mental Health Services Act Oversight and Accountability Commission</a:t>
            </a:r>
            <a:r>
              <a:rPr lang="en-US" dirty="0">
                <a:cs typeface="Arial" panose="020B0604020202020204" pitchFamily="34" charset="0"/>
              </a:rPr>
              <a:t> approved the </a:t>
            </a:r>
            <a:r>
              <a:rPr lang="en-US" b="1" dirty="0">
                <a:cs typeface="Arial" panose="020B0604020202020204" pitchFamily="34" charset="0"/>
              </a:rPr>
              <a:t>Suicide Prevention Innovation Project </a:t>
            </a:r>
            <a:r>
              <a:rPr lang="en-US" dirty="0">
                <a:cs typeface="Arial" panose="020B0604020202020204" pitchFamily="34" charset="0"/>
              </a:rPr>
              <a:t>(SPIP Project started Sept. 2016).</a:t>
            </a:r>
          </a:p>
        </p:txBody>
      </p:sp>
      <p:pic>
        <p:nvPicPr>
          <p:cNvPr id="5" name="Picture 4" descr="A close up of a sign&#10;&#10;Description generated with high confidence">
            <a:extLst>
              <a:ext uri="{FF2B5EF4-FFF2-40B4-BE49-F238E27FC236}">
                <a16:creationId xmlns:a16="http://schemas.microsoft.com/office/drawing/2014/main" id="{5251C083-48DC-4A32-9893-0AF1239B2FCE}"/>
              </a:ext>
            </a:extLst>
          </p:cNvPr>
          <p:cNvPicPr>
            <a:picLocks noChangeAspect="1"/>
          </p:cNvPicPr>
          <p:nvPr/>
        </p:nvPicPr>
        <p:blipFill>
          <a:blip r:embed="rId2"/>
          <a:stretch>
            <a:fillRect/>
          </a:stretch>
        </p:blipFill>
        <p:spPr>
          <a:xfrm>
            <a:off x="11465358" y="6187617"/>
            <a:ext cx="326672" cy="502572"/>
          </a:xfrm>
          <a:prstGeom prst="rect">
            <a:avLst/>
          </a:prstGeom>
        </p:spPr>
      </p:pic>
    </p:spTree>
    <p:extLst>
      <p:ext uri="{BB962C8B-B14F-4D97-AF65-F5344CB8AC3E}">
        <p14:creationId xmlns:p14="http://schemas.microsoft.com/office/powerpoint/2010/main" val="119873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generated with high confidence">
            <a:extLst>
              <a:ext uri="{FF2B5EF4-FFF2-40B4-BE49-F238E27FC236}">
                <a16:creationId xmlns:a16="http://schemas.microsoft.com/office/drawing/2014/main" id="{04BAAD38-F015-4479-BAA0-A2FEEAE436B9}"/>
              </a:ext>
            </a:extLst>
          </p:cNvPr>
          <p:cNvPicPr>
            <a:picLocks noChangeAspect="1"/>
          </p:cNvPicPr>
          <p:nvPr/>
        </p:nvPicPr>
        <p:blipFill>
          <a:blip r:embed="rId2"/>
          <a:stretch>
            <a:fillRect/>
          </a:stretch>
        </p:blipFill>
        <p:spPr>
          <a:xfrm>
            <a:off x="11465358" y="6187617"/>
            <a:ext cx="326672" cy="502572"/>
          </a:xfrm>
          <a:prstGeom prst="rect">
            <a:avLst/>
          </a:prstGeom>
        </p:spPr>
      </p:pic>
      <p:sp>
        <p:nvSpPr>
          <p:cNvPr id="6" name="Title 5">
            <a:extLst>
              <a:ext uri="{FF2B5EF4-FFF2-40B4-BE49-F238E27FC236}">
                <a16:creationId xmlns:a16="http://schemas.microsoft.com/office/drawing/2014/main" id="{83A29560-AC66-4F66-A9A2-5E7FEEE21C50}"/>
              </a:ext>
            </a:extLst>
          </p:cNvPr>
          <p:cNvSpPr>
            <a:spLocks noGrp="1"/>
          </p:cNvSpPr>
          <p:nvPr>
            <p:ph type="title"/>
          </p:nvPr>
        </p:nvSpPr>
        <p:spPr/>
        <p:txBody>
          <a:bodyPr/>
          <a:lstStyle/>
          <a:p>
            <a:r>
              <a:rPr lang="en-US" dirty="0"/>
              <a:t>Project Strategy – Innovation</a:t>
            </a:r>
          </a:p>
        </p:txBody>
      </p:sp>
      <p:sp>
        <p:nvSpPr>
          <p:cNvPr id="9" name="Content Placeholder 2">
            <a:extLst>
              <a:ext uri="{FF2B5EF4-FFF2-40B4-BE49-F238E27FC236}">
                <a16:creationId xmlns:a16="http://schemas.microsoft.com/office/drawing/2014/main" id="{72685803-C1F2-4331-BA85-4DD9B3CE3CD5}"/>
              </a:ext>
            </a:extLst>
          </p:cNvPr>
          <p:cNvSpPr>
            <a:spLocks noGrp="1"/>
          </p:cNvSpPr>
          <p:nvPr>
            <p:ph idx="1"/>
          </p:nvPr>
        </p:nvSpPr>
        <p:spPr/>
        <p:txBody>
          <a:bodyPr>
            <a:normAutofit lnSpcReduction="10000"/>
          </a:bodyPr>
          <a:lstStyle/>
          <a:p>
            <a:r>
              <a:rPr lang="en-US" dirty="0">
                <a:cs typeface="Arial" panose="020B0604020202020204" pitchFamily="34" charset="0"/>
              </a:rPr>
              <a:t>Innovation</a:t>
            </a:r>
          </a:p>
          <a:p>
            <a:pPr lvl="1" algn="just"/>
            <a:r>
              <a:rPr lang="en-US" sz="2400" dirty="0">
                <a:cs typeface="Arial" panose="020B0604020202020204" pitchFamily="34" charset="0"/>
              </a:rPr>
              <a:t>Projects </a:t>
            </a:r>
            <a:r>
              <a:rPr lang="en-US" sz="2400" b="1" dirty="0">
                <a:cs typeface="Arial" panose="020B0604020202020204" pitchFamily="34" charset="0"/>
              </a:rPr>
              <a:t>contribute to learning </a:t>
            </a:r>
            <a:r>
              <a:rPr lang="en-US" sz="2400" dirty="0">
                <a:cs typeface="Arial" panose="020B0604020202020204" pitchFamily="34" charset="0"/>
              </a:rPr>
              <a:t>about and </a:t>
            </a:r>
            <a:r>
              <a:rPr lang="en-US" sz="2400" b="1" dirty="0">
                <a:cs typeface="Arial" panose="020B0604020202020204" pitchFamily="34" charset="0"/>
              </a:rPr>
              <a:t>addressing an unmet need</a:t>
            </a:r>
            <a:r>
              <a:rPr lang="en-US" sz="2400" dirty="0">
                <a:cs typeface="Arial" panose="020B0604020202020204" pitchFamily="34" charset="0"/>
              </a:rPr>
              <a:t> </a:t>
            </a:r>
            <a:r>
              <a:rPr lang="en-US" sz="2400" u="sng" dirty="0">
                <a:cs typeface="Arial" panose="020B0604020202020204" pitchFamily="34" charset="0"/>
              </a:rPr>
              <a:t>rather than</a:t>
            </a:r>
            <a:r>
              <a:rPr lang="en-US" sz="2400" dirty="0">
                <a:cs typeface="Arial" panose="020B0604020202020204" pitchFamily="34" charset="0"/>
              </a:rPr>
              <a:t> providing </a:t>
            </a:r>
            <a:r>
              <a:rPr lang="en-US" sz="2400" u="sng" dirty="0">
                <a:cs typeface="Arial" panose="020B0604020202020204" pitchFamily="34" charset="0"/>
              </a:rPr>
              <a:t>direct service</a:t>
            </a:r>
            <a:r>
              <a:rPr lang="en-US" sz="2400" dirty="0">
                <a:cs typeface="Arial" panose="020B0604020202020204" pitchFamily="34" charset="0"/>
              </a:rPr>
              <a:t> </a:t>
            </a:r>
          </a:p>
          <a:p>
            <a:pPr marL="530352" lvl="1" indent="0">
              <a:buNone/>
            </a:pPr>
            <a:endParaRPr lang="en-US" sz="1200" dirty="0">
              <a:cs typeface="Arial" panose="020B0604020202020204" pitchFamily="34" charset="0"/>
            </a:endParaRPr>
          </a:p>
          <a:p>
            <a:r>
              <a:rPr lang="en-US" dirty="0">
                <a:cs typeface="Arial" panose="020B0604020202020204" pitchFamily="34" charset="0"/>
              </a:rPr>
              <a:t>Collective Impact Model (CIM)</a:t>
            </a:r>
            <a:endParaRPr lang="en-US" sz="1200" dirty="0">
              <a:cs typeface="Arial" panose="020B0604020202020204" pitchFamily="34" charset="0"/>
            </a:endParaRPr>
          </a:p>
          <a:p>
            <a:pPr lvl="1" algn="just"/>
            <a:r>
              <a:rPr lang="en-US" sz="2400" dirty="0">
                <a:cs typeface="Arial" panose="020B0604020202020204" pitchFamily="34" charset="0"/>
              </a:rPr>
              <a:t>The Project </a:t>
            </a:r>
            <a:r>
              <a:rPr lang="en-US" sz="2400" b="1" dirty="0">
                <a:cs typeface="Arial" panose="020B0604020202020204" pitchFamily="34" charset="0"/>
              </a:rPr>
              <a:t>utilized and is evaluating the </a:t>
            </a:r>
            <a:r>
              <a:rPr lang="en-US" sz="2400" dirty="0">
                <a:cs typeface="Arial" panose="020B0604020202020204" pitchFamily="34" charset="0"/>
              </a:rPr>
              <a:t>CIM as the promising community driven best practice or adaptive approach </a:t>
            </a:r>
          </a:p>
          <a:p>
            <a:pPr marL="457200" lvl="1" indent="0">
              <a:buNone/>
            </a:pPr>
            <a:endParaRPr lang="en-US" sz="1200" dirty="0">
              <a:cs typeface="Arial" panose="020B0604020202020204" pitchFamily="34" charset="0"/>
            </a:endParaRPr>
          </a:p>
          <a:p>
            <a:pPr lvl="1"/>
            <a:r>
              <a:rPr lang="en-US" sz="2400" dirty="0">
                <a:cs typeface="Arial" panose="020B0604020202020204" pitchFamily="34" charset="0"/>
              </a:rPr>
              <a:t>The Collective Impact Model was adopted as the </a:t>
            </a:r>
            <a:r>
              <a:rPr lang="en-US" sz="2400" b="1" dirty="0">
                <a:cs typeface="Arial" panose="020B0604020202020204" pitchFamily="34" charset="0"/>
              </a:rPr>
              <a:t>innovative approach </a:t>
            </a:r>
            <a:r>
              <a:rPr lang="en-US" sz="2400" dirty="0">
                <a:cs typeface="Arial" panose="020B0604020202020204" pitchFamily="34" charset="0"/>
              </a:rPr>
              <a:t>for the </a:t>
            </a:r>
            <a:r>
              <a:rPr lang="en-US" sz="2400" b="1" dirty="0">
                <a:cs typeface="Arial" panose="020B0604020202020204" pitchFamily="34" charset="0"/>
              </a:rPr>
              <a:t>project</a:t>
            </a:r>
            <a:r>
              <a:rPr lang="en-US" sz="2400" dirty="0">
                <a:cs typeface="Arial" panose="020B0604020202020204" pitchFamily="34" charset="0"/>
              </a:rPr>
              <a:t> because:</a:t>
            </a:r>
          </a:p>
          <a:p>
            <a:pPr lvl="2"/>
            <a:r>
              <a:rPr lang="en-US" sz="2200" dirty="0">
                <a:cs typeface="Arial" panose="020B0604020202020204" pitchFamily="34" charset="0"/>
              </a:rPr>
              <a:t>Allows for cross-sector perspectives and collaboration</a:t>
            </a:r>
          </a:p>
          <a:p>
            <a:pPr lvl="2">
              <a:buFont typeface="Arial" panose="020B0604020202020204" pitchFamily="34" charset="0"/>
              <a:buChar char="•"/>
            </a:pPr>
            <a:r>
              <a:rPr lang="en-US" sz="2200" dirty="0">
                <a:cs typeface="Arial" panose="020B0604020202020204" pitchFamily="34" charset="0"/>
              </a:rPr>
              <a:t>Ability to address complex root causes</a:t>
            </a:r>
          </a:p>
        </p:txBody>
      </p:sp>
    </p:spTree>
    <p:extLst>
      <p:ext uri="{BB962C8B-B14F-4D97-AF65-F5344CB8AC3E}">
        <p14:creationId xmlns:p14="http://schemas.microsoft.com/office/powerpoint/2010/main" val="398925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AC30FFF-C8CC-4CAD-9BE9-7C11FD9A7276}"/>
              </a:ext>
            </a:extLst>
          </p:cNvPr>
          <p:cNvSpPr>
            <a:spLocks noGrp="1"/>
          </p:cNvSpPr>
          <p:nvPr>
            <p:ph type="title"/>
          </p:nvPr>
        </p:nvSpPr>
        <p:spPr/>
        <p:txBody>
          <a:bodyPr/>
          <a:lstStyle/>
          <a:p>
            <a:r>
              <a:rPr lang="en-US" dirty="0"/>
              <a:t>SPIP Learning Questions</a:t>
            </a:r>
          </a:p>
        </p:txBody>
      </p:sp>
      <p:sp>
        <p:nvSpPr>
          <p:cNvPr id="4" name="Content Placeholder 5">
            <a:extLst>
              <a:ext uri="{FF2B5EF4-FFF2-40B4-BE49-F238E27FC236}">
                <a16:creationId xmlns:a16="http://schemas.microsoft.com/office/drawing/2014/main" id="{C1B8B2C2-3CC9-4CEF-A8AD-AF7EA2A7E57C}"/>
              </a:ext>
            </a:extLst>
          </p:cNvPr>
          <p:cNvSpPr>
            <a:spLocks noGrp="1"/>
          </p:cNvSpPr>
          <p:nvPr>
            <p:ph idx="1"/>
          </p:nvPr>
        </p:nvSpPr>
        <p:spPr/>
        <p:txBody>
          <a:bodyPr>
            <a:normAutofit fontScale="92500" lnSpcReduction="10000"/>
          </a:bodyPr>
          <a:lstStyle/>
          <a:p>
            <a:pPr marL="109728" indent="0">
              <a:buNone/>
            </a:pPr>
            <a:r>
              <a:rPr lang="en-US" dirty="0"/>
              <a:t>The learning questions this Project is addressing and evaluating are:</a:t>
            </a:r>
          </a:p>
          <a:p>
            <a:pPr marL="624078" indent="-514350">
              <a:buFont typeface="+mj-lt"/>
              <a:buAutoNum type="arabicPeriod"/>
            </a:pPr>
            <a:r>
              <a:rPr lang="en-US" dirty="0"/>
              <a:t>Through collective efforts, will group develop shared understanding of suicide data in our County? If so, how will that shared understanding impact suicide prevention planning?</a:t>
            </a:r>
          </a:p>
          <a:p>
            <a:pPr marL="624078" indent="-514350">
              <a:buFont typeface="+mj-lt"/>
              <a:buAutoNum type="arabicPeriod"/>
            </a:pPr>
            <a:r>
              <a:rPr lang="en-US" dirty="0"/>
              <a:t>Can a collaborative use data and combined information from multiple sources to develop a suicide prevention strategic plan that the community will support/embrace?</a:t>
            </a:r>
          </a:p>
          <a:p>
            <a:pPr marL="624078" indent="-514350">
              <a:buFont typeface="+mj-lt"/>
              <a:buAutoNum type="arabicPeriod"/>
            </a:pPr>
            <a:r>
              <a:rPr lang="en-US" dirty="0"/>
              <a:t>What methods are most effective in increasing suicide prevention awareness in Stanislaus County?</a:t>
            </a:r>
          </a:p>
          <a:p>
            <a:pPr marL="624078" indent="-514350">
              <a:buFont typeface="+mj-lt"/>
              <a:buAutoNum type="arabicPeriod"/>
            </a:pPr>
            <a:r>
              <a:rPr lang="en-US" dirty="0"/>
              <a:t>Will the collaborative impact the rate of suicide in Stanislaus County? Will specific demographic groups be impacted?</a:t>
            </a:r>
          </a:p>
        </p:txBody>
      </p:sp>
      <p:pic>
        <p:nvPicPr>
          <p:cNvPr id="5" name="Picture 4" descr="A close up of a sign&#10;&#10;Description generated with high confidence">
            <a:extLst>
              <a:ext uri="{FF2B5EF4-FFF2-40B4-BE49-F238E27FC236}">
                <a16:creationId xmlns:a16="http://schemas.microsoft.com/office/drawing/2014/main" id="{5251C083-48DC-4A32-9893-0AF1239B2FCE}"/>
              </a:ext>
            </a:extLst>
          </p:cNvPr>
          <p:cNvPicPr>
            <a:picLocks noChangeAspect="1"/>
          </p:cNvPicPr>
          <p:nvPr/>
        </p:nvPicPr>
        <p:blipFill>
          <a:blip r:embed="rId2"/>
          <a:stretch>
            <a:fillRect/>
          </a:stretch>
        </p:blipFill>
        <p:spPr>
          <a:xfrm>
            <a:off x="11465358" y="6187617"/>
            <a:ext cx="326672" cy="502572"/>
          </a:xfrm>
          <a:prstGeom prst="rect">
            <a:avLst/>
          </a:prstGeom>
        </p:spPr>
      </p:pic>
    </p:spTree>
    <p:extLst>
      <p:ext uri="{BB962C8B-B14F-4D97-AF65-F5344CB8AC3E}">
        <p14:creationId xmlns:p14="http://schemas.microsoft.com/office/powerpoint/2010/main" val="14308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BE4C00-6293-4722-A684-71A8568CC447}"/>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Years in Review_Large (3)">
            <a:hlinkClick r:id="" action="ppaction://media"/>
            <a:extLst>
              <a:ext uri="{FF2B5EF4-FFF2-40B4-BE49-F238E27FC236}">
                <a16:creationId xmlns:a16="http://schemas.microsoft.com/office/drawing/2014/main" id="{22E6C069-0171-4373-8237-ED37506AE1C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33777" y="592358"/>
            <a:ext cx="10724446" cy="6032500"/>
          </a:xfrm>
        </p:spPr>
      </p:pic>
    </p:spTree>
    <p:extLst>
      <p:ext uri="{BB962C8B-B14F-4D97-AF65-F5344CB8AC3E}">
        <p14:creationId xmlns:p14="http://schemas.microsoft.com/office/powerpoint/2010/main" val="346870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generated with high confidence">
            <a:extLst>
              <a:ext uri="{FF2B5EF4-FFF2-40B4-BE49-F238E27FC236}">
                <a16:creationId xmlns:a16="http://schemas.microsoft.com/office/drawing/2014/main" id="{529A499C-98A2-4957-B62D-EBF4B0288FE3}"/>
              </a:ext>
            </a:extLst>
          </p:cNvPr>
          <p:cNvPicPr>
            <a:picLocks noChangeAspect="1"/>
          </p:cNvPicPr>
          <p:nvPr/>
        </p:nvPicPr>
        <p:blipFill>
          <a:blip r:embed="rId2"/>
          <a:stretch>
            <a:fillRect/>
          </a:stretch>
        </p:blipFill>
        <p:spPr>
          <a:xfrm>
            <a:off x="11465358" y="6187617"/>
            <a:ext cx="326672" cy="502572"/>
          </a:xfrm>
          <a:prstGeom prst="rect">
            <a:avLst/>
          </a:prstGeom>
        </p:spPr>
      </p:pic>
      <p:sp>
        <p:nvSpPr>
          <p:cNvPr id="3" name="Title 2">
            <a:extLst>
              <a:ext uri="{FF2B5EF4-FFF2-40B4-BE49-F238E27FC236}">
                <a16:creationId xmlns:a16="http://schemas.microsoft.com/office/drawing/2014/main" id="{B277C480-81FF-423A-8892-5A5C3FA2F124}"/>
              </a:ext>
            </a:extLst>
          </p:cNvPr>
          <p:cNvSpPr>
            <a:spLocks noGrp="1"/>
          </p:cNvSpPr>
          <p:nvPr>
            <p:ph type="title"/>
          </p:nvPr>
        </p:nvSpPr>
        <p:spPr>
          <a:xfrm>
            <a:off x="655894" y="1115291"/>
            <a:ext cx="10972800" cy="1066800"/>
          </a:xfrm>
        </p:spPr>
        <p:txBody>
          <a:bodyPr>
            <a:normAutofit/>
          </a:bodyPr>
          <a:lstStyle/>
          <a:p>
            <a:r>
              <a:rPr lang="en-US" dirty="0"/>
              <a:t>What’s Next? In Close. . .</a:t>
            </a:r>
          </a:p>
        </p:txBody>
      </p:sp>
      <p:sp>
        <p:nvSpPr>
          <p:cNvPr id="12" name="Content Placeholder 5">
            <a:extLst>
              <a:ext uri="{FF2B5EF4-FFF2-40B4-BE49-F238E27FC236}">
                <a16:creationId xmlns:a16="http://schemas.microsoft.com/office/drawing/2014/main" id="{059302C8-3492-4A3D-9D42-BE95E354005F}"/>
              </a:ext>
            </a:extLst>
          </p:cNvPr>
          <p:cNvSpPr>
            <a:spLocks noGrp="1"/>
          </p:cNvSpPr>
          <p:nvPr>
            <p:ph idx="1"/>
          </p:nvPr>
        </p:nvSpPr>
        <p:spPr>
          <a:xfrm>
            <a:off x="609600" y="2249424"/>
            <a:ext cx="10972800" cy="4325112"/>
          </a:xfrm>
        </p:spPr>
        <p:txBody>
          <a:bodyPr>
            <a:normAutofit fontScale="70000" lnSpcReduction="20000"/>
          </a:bodyPr>
          <a:lstStyle/>
          <a:p>
            <a:r>
              <a:rPr lang="en-US" dirty="0"/>
              <a:t>We believe that the Collective Impact model has been useful and effective as an innovative approach allowing for cross-sector perspectives and collaboration as we looked at suicide awareness and prevention in Stanislaus County.</a:t>
            </a:r>
          </a:p>
          <a:p>
            <a:endParaRPr lang="en-US" dirty="0"/>
          </a:p>
          <a:p>
            <a:r>
              <a:rPr lang="en-US" dirty="0"/>
              <a:t>We look forward to the findings of the Evaluation and Final Report and the opportunities for the Project’s learning to be leveraged in Suicide Prevention Planning efforts going forward. </a:t>
            </a:r>
            <a:br>
              <a:rPr lang="en-US" dirty="0"/>
            </a:br>
            <a:endParaRPr lang="en-US" dirty="0"/>
          </a:p>
          <a:p>
            <a:r>
              <a:rPr lang="en-US" dirty="0"/>
              <a:t>We are hopeful that the new level of community collaboration that has occurred in part to this project will continue and grow into the future.</a:t>
            </a:r>
          </a:p>
          <a:p>
            <a:endParaRPr lang="en-US" dirty="0"/>
          </a:p>
          <a:p>
            <a:r>
              <a:rPr lang="en-US" dirty="0"/>
              <a:t>We are hopeful that the Community Scorecard provided by the Project will be a resource for continued community strategic planning into the future.</a:t>
            </a:r>
            <a:br>
              <a:rPr lang="en-US" dirty="0"/>
            </a:br>
            <a:endParaRPr lang="en-US" dirty="0"/>
          </a:p>
          <a:p>
            <a:r>
              <a:rPr lang="en-US" dirty="0"/>
              <a:t>We are hopeful that as cross sector community collaborations continue to grow, Stanislaus County will see decrease in the incidences of suicide. </a:t>
            </a:r>
          </a:p>
        </p:txBody>
      </p:sp>
    </p:spTree>
    <p:extLst>
      <p:ext uri="{BB962C8B-B14F-4D97-AF65-F5344CB8AC3E}">
        <p14:creationId xmlns:p14="http://schemas.microsoft.com/office/powerpoint/2010/main" val="353467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generated with high confidence">
            <a:extLst>
              <a:ext uri="{FF2B5EF4-FFF2-40B4-BE49-F238E27FC236}">
                <a16:creationId xmlns:a16="http://schemas.microsoft.com/office/drawing/2014/main" id="{529A499C-98A2-4957-B62D-EBF4B0288FE3}"/>
              </a:ext>
            </a:extLst>
          </p:cNvPr>
          <p:cNvPicPr>
            <a:picLocks noChangeAspect="1"/>
          </p:cNvPicPr>
          <p:nvPr/>
        </p:nvPicPr>
        <p:blipFill>
          <a:blip r:embed="rId2"/>
          <a:stretch>
            <a:fillRect/>
          </a:stretch>
        </p:blipFill>
        <p:spPr>
          <a:xfrm>
            <a:off x="11465358" y="6187617"/>
            <a:ext cx="326672" cy="502572"/>
          </a:xfrm>
          <a:prstGeom prst="rect">
            <a:avLst/>
          </a:prstGeom>
        </p:spPr>
      </p:pic>
      <p:pic>
        <p:nvPicPr>
          <p:cNvPr id="12" name="Picture 11" descr="A close up of a logo&#10;&#10;Description generated with high confidence">
            <a:extLst>
              <a:ext uri="{FF2B5EF4-FFF2-40B4-BE49-F238E27FC236}">
                <a16:creationId xmlns:a16="http://schemas.microsoft.com/office/drawing/2014/main" id="{77540472-D609-4EB9-BA71-86CF1D1105FE}"/>
              </a:ext>
            </a:extLst>
          </p:cNvPr>
          <p:cNvPicPr>
            <a:picLocks noChangeAspect="1"/>
          </p:cNvPicPr>
          <p:nvPr/>
        </p:nvPicPr>
        <p:blipFill>
          <a:blip r:embed="rId3"/>
          <a:stretch>
            <a:fillRect/>
          </a:stretch>
        </p:blipFill>
        <p:spPr>
          <a:xfrm>
            <a:off x="-200722" y="0"/>
            <a:ext cx="12392722" cy="9576194"/>
          </a:xfrm>
          <a:prstGeom prst="rect">
            <a:avLst/>
          </a:prstGeom>
        </p:spPr>
      </p:pic>
    </p:spTree>
    <p:extLst>
      <p:ext uri="{BB962C8B-B14F-4D97-AF65-F5344CB8AC3E}">
        <p14:creationId xmlns:p14="http://schemas.microsoft.com/office/powerpoint/2010/main" val="120385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D763-C214-45ED-A783-9147A5756A50}"/>
              </a:ext>
            </a:extLst>
          </p:cNvPr>
          <p:cNvSpPr>
            <a:spLocks noGrp="1"/>
          </p:cNvSpPr>
          <p:nvPr>
            <p:ph type="ctrTitle"/>
          </p:nvPr>
        </p:nvSpPr>
        <p:spPr>
          <a:xfrm>
            <a:off x="309154" y="2079922"/>
            <a:ext cx="11277600" cy="1782405"/>
          </a:xfrm>
        </p:spPr>
        <p:txBody>
          <a:bodyPr>
            <a:normAutofit fontScale="90000"/>
          </a:bodyPr>
          <a:lstStyle/>
          <a:p>
            <a:r>
              <a:rPr lang="en-US" sz="6000" dirty="0"/>
              <a:t>Suicide Prevention Innovation Project</a:t>
            </a:r>
          </a:p>
        </p:txBody>
      </p:sp>
      <p:sp>
        <p:nvSpPr>
          <p:cNvPr id="3" name="Subtitle 2">
            <a:extLst>
              <a:ext uri="{FF2B5EF4-FFF2-40B4-BE49-F238E27FC236}">
                <a16:creationId xmlns:a16="http://schemas.microsoft.com/office/drawing/2014/main" id="{ED62C993-421E-40F1-8CE3-39D84BAFFF68}"/>
              </a:ext>
            </a:extLst>
          </p:cNvPr>
          <p:cNvSpPr>
            <a:spLocks noGrp="1"/>
          </p:cNvSpPr>
          <p:nvPr>
            <p:ph type="subTitle" idx="1"/>
          </p:nvPr>
        </p:nvSpPr>
        <p:spPr>
          <a:xfrm>
            <a:off x="609600" y="3899938"/>
            <a:ext cx="6604000" cy="2790794"/>
          </a:xfrm>
        </p:spPr>
        <p:txBody>
          <a:bodyPr>
            <a:normAutofit fontScale="92500" lnSpcReduction="10000"/>
          </a:bodyPr>
          <a:lstStyle/>
          <a:p>
            <a:r>
              <a:rPr lang="en-US" dirty="0"/>
              <a:t>Janelle Villalba, Project Manager</a:t>
            </a:r>
          </a:p>
          <a:p>
            <a:r>
              <a:rPr lang="en-US" dirty="0"/>
              <a:t>209.281.8805</a:t>
            </a:r>
          </a:p>
          <a:p>
            <a:endParaRPr lang="en-US" dirty="0"/>
          </a:p>
          <a:p>
            <a:r>
              <a:rPr lang="en-US" dirty="0"/>
              <a:t>Tracey McKnight, Staff Services Coordinator</a:t>
            </a:r>
            <a:br>
              <a:rPr lang="en-US" dirty="0"/>
            </a:br>
            <a:r>
              <a:rPr lang="en-US" dirty="0"/>
              <a:t>209.289.1946</a:t>
            </a:r>
          </a:p>
          <a:p>
            <a:endParaRPr lang="en-US" dirty="0"/>
          </a:p>
          <a:p>
            <a:r>
              <a:rPr lang="en-US" dirty="0"/>
              <a:t>Amber Gillaspy, Event Planning Specialist</a:t>
            </a:r>
          </a:p>
          <a:p>
            <a:r>
              <a:rPr lang="en-US" dirty="0"/>
              <a:t>209.525.6208</a:t>
            </a:r>
          </a:p>
        </p:txBody>
      </p:sp>
    </p:spTree>
    <p:extLst>
      <p:ext uri="{BB962C8B-B14F-4D97-AF65-F5344CB8AC3E}">
        <p14:creationId xmlns:p14="http://schemas.microsoft.com/office/powerpoint/2010/main" val="288928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3A2F33-9BA6-4B21-B33A-E78F501A4907}"/>
              </a:ext>
            </a:extLst>
          </p:cNvPr>
          <p:cNvSpPr>
            <a:spLocks noGrp="1"/>
          </p:cNvSpPr>
          <p:nvPr>
            <p:ph type="title"/>
          </p:nvPr>
        </p:nvSpPr>
        <p:spPr>
          <a:xfrm>
            <a:off x="0" y="1968322"/>
            <a:ext cx="12192000" cy="1362075"/>
          </a:xfrm>
          <a:ln>
            <a:noFill/>
          </a:ln>
        </p:spPr>
        <p:txBody>
          <a:bodyPr/>
          <a:lstStyle/>
          <a:p>
            <a:pPr algn="ctr"/>
            <a:r>
              <a:rPr lang="en-US" sz="5400" b="0" dirty="0">
                <a:ln w="0"/>
                <a:solidFill>
                  <a:schemeClr val="tx1">
                    <a:lumMod val="50000"/>
                    <a:lumOff val="50000"/>
                  </a:schemeClr>
                </a:solidFill>
                <a:effectLst>
                  <a:outerShdw blurRad="38100" dist="19050" dir="2700000" algn="tl" rotWithShape="0">
                    <a:schemeClr val="dk1">
                      <a:alpha val="40000"/>
                    </a:schemeClr>
                  </a:outerShdw>
                </a:effectLst>
              </a:rPr>
              <a:t>Thank you for your partnership! </a:t>
            </a:r>
          </a:p>
        </p:txBody>
      </p:sp>
      <p:pic>
        <p:nvPicPr>
          <p:cNvPr id="6" name="Picture 5">
            <a:extLst>
              <a:ext uri="{FF2B5EF4-FFF2-40B4-BE49-F238E27FC236}">
                <a16:creationId xmlns:a16="http://schemas.microsoft.com/office/drawing/2014/main" id="{6E0DC982-514E-46DF-BF55-D026A22B1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8810" y="3681729"/>
            <a:ext cx="2594380" cy="2594380"/>
          </a:xfrm>
          <a:prstGeom prst="rect">
            <a:avLst/>
          </a:prstGeom>
        </p:spPr>
      </p:pic>
    </p:spTree>
    <p:extLst>
      <p:ext uri="{BB962C8B-B14F-4D97-AF65-F5344CB8AC3E}">
        <p14:creationId xmlns:p14="http://schemas.microsoft.com/office/powerpoint/2010/main" val="191052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BBC6-0485-463F-ACE6-9518B0E4282C}"/>
              </a:ext>
            </a:extLst>
          </p:cNvPr>
          <p:cNvSpPr>
            <a:spLocks noGrp="1"/>
          </p:cNvSpPr>
          <p:nvPr>
            <p:ph type="title"/>
          </p:nvPr>
        </p:nvSpPr>
        <p:spPr>
          <a:xfrm>
            <a:off x="609600" y="902855"/>
            <a:ext cx="10972800" cy="1066800"/>
          </a:xfrm>
        </p:spPr>
        <p:txBody>
          <a:bodyPr/>
          <a:lstStyle/>
          <a:p>
            <a:r>
              <a:rPr lang="en-US" dirty="0"/>
              <a:t>Planning Priorities </a:t>
            </a:r>
          </a:p>
        </p:txBody>
      </p:sp>
      <p:sp>
        <p:nvSpPr>
          <p:cNvPr id="3" name="Content Placeholder 2">
            <a:extLst>
              <a:ext uri="{FF2B5EF4-FFF2-40B4-BE49-F238E27FC236}">
                <a16:creationId xmlns:a16="http://schemas.microsoft.com/office/drawing/2014/main" id="{2AC351FE-6607-4C5D-B404-B71024986D03}"/>
              </a:ext>
            </a:extLst>
          </p:cNvPr>
          <p:cNvSpPr>
            <a:spLocks noGrp="1"/>
          </p:cNvSpPr>
          <p:nvPr>
            <p:ph idx="1"/>
          </p:nvPr>
        </p:nvSpPr>
        <p:spPr>
          <a:xfrm>
            <a:off x="609600" y="1969655"/>
            <a:ext cx="10972800" cy="4325112"/>
          </a:xfrm>
        </p:spPr>
        <p:txBody>
          <a:bodyPr>
            <a:normAutofit fontScale="92500"/>
          </a:bodyPr>
          <a:lstStyle/>
          <a:p>
            <a:pPr algn="just">
              <a:buClr>
                <a:schemeClr val="tx1">
                  <a:lumMod val="50000"/>
                  <a:lumOff val="50000"/>
                </a:schemeClr>
              </a:buClr>
            </a:pPr>
            <a:r>
              <a:rPr lang="en-US" b="1" dirty="0"/>
              <a:t>Conservatorship: </a:t>
            </a:r>
            <a:r>
              <a:rPr lang="en-US" dirty="0"/>
              <a:t>Develop an overall conservatorship strategy that defines the coordination of care, evidence-based interventions, placement capacity, and the treatment capacity needed to serve the population (MHSA Proposal).  </a:t>
            </a:r>
          </a:p>
          <a:p>
            <a:pPr marL="109728" indent="0" algn="just">
              <a:buClr>
                <a:schemeClr val="tx1">
                  <a:lumMod val="50000"/>
                  <a:lumOff val="50000"/>
                </a:schemeClr>
              </a:buClr>
              <a:buNone/>
            </a:pPr>
            <a:endParaRPr lang="en-US" dirty="0"/>
          </a:p>
          <a:p>
            <a:pPr algn="just">
              <a:buClr>
                <a:schemeClr val="tx1">
                  <a:lumMod val="50000"/>
                  <a:lumOff val="50000"/>
                </a:schemeClr>
              </a:buClr>
            </a:pPr>
            <a:r>
              <a:rPr lang="en-US" b="1" dirty="0"/>
              <a:t>Substance Abuse Treatment: </a:t>
            </a:r>
            <a:r>
              <a:rPr lang="en-US" dirty="0"/>
              <a:t>Develop a vision for a community-wide drug and alcohol treatment system, leveraging new opportunities with the Medi-Cal Organized Delivery System. This vision would include both county and private sector efforts, making up a broad Continuum of Care to effectively serve local priority populations, such as the individuals experiencing homelessness or those identified through our CARE program.</a:t>
            </a:r>
          </a:p>
        </p:txBody>
      </p:sp>
    </p:spTree>
    <p:extLst>
      <p:ext uri="{BB962C8B-B14F-4D97-AF65-F5344CB8AC3E}">
        <p14:creationId xmlns:p14="http://schemas.microsoft.com/office/powerpoint/2010/main" val="339940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BBC6-0485-463F-ACE6-9518B0E4282C}"/>
              </a:ext>
            </a:extLst>
          </p:cNvPr>
          <p:cNvSpPr>
            <a:spLocks noGrp="1"/>
          </p:cNvSpPr>
          <p:nvPr>
            <p:ph type="title"/>
          </p:nvPr>
        </p:nvSpPr>
        <p:spPr/>
        <p:txBody>
          <a:bodyPr/>
          <a:lstStyle/>
          <a:p>
            <a:r>
              <a:rPr lang="en-US" dirty="0"/>
              <a:t>Planning Priorities </a:t>
            </a:r>
          </a:p>
        </p:txBody>
      </p:sp>
      <p:sp>
        <p:nvSpPr>
          <p:cNvPr id="3" name="Content Placeholder 2">
            <a:extLst>
              <a:ext uri="{FF2B5EF4-FFF2-40B4-BE49-F238E27FC236}">
                <a16:creationId xmlns:a16="http://schemas.microsoft.com/office/drawing/2014/main" id="{2AC351FE-6607-4C5D-B404-B71024986D03}"/>
              </a:ext>
            </a:extLst>
          </p:cNvPr>
          <p:cNvSpPr>
            <a:spLocks noGrp="1"/>
          </p:cNvSpPr>
          <p:nvPr>
            <p:ph idx="1"/>
          </p:nvPr>
        </p:nvSpPr>
        <p:spPr/>
        <p:txBody>
          <a:bodyPr>
            <a:normAutofit/>
          </a:bodyPr>
          <a:lstStyle/>
          <a:p>
            <a:pPr marL="0" indent="0">
              <a:buNone/>
            </a:pPr>
            <a:r>
              <a:rPr lang="en-US" b="1" dirty="0"/>
              <a:t>Homelessness: </a:t>
            </a:r>
          </a:p>
          <a:p>
            <a:pPr algn="just"/>
            <a:r>
              <a:rPr lang="en-US" dirty="0"/>
              <a:t>Develop a homelessness coordinated system of care strategy within the behavioral health system that clearly identifies the number of BHRS clients that are experiencing homelessness, real-time housing and shelter waitlist, and evidence-based SUD/MH interventions. </a:t>
            </a:r>
          </a:p>
          <a:p>
            <a:pPr marL="109728" indent="0" algn="just">
              <a:buNone/>
            </a:pPr>
            <a:endParaRPr lang="en-US" dirty="0"/>
          </a:p>
          <a:p>
            <a:pPr algn="just"/>
            <a:r>
              <a:rPr lang="en-US" dirty="0"/>
              <a:t>This defined system of care should include interventions for addressing behavioral health issues and accessing the spectrum of care to include prevention, mild/moderate, early intervention and treatment for SMI.</a:t>
            </a:r>
          </a:p>
          <a:p>
            <a:pPr lvl="0"/>
            <a:endParaRPr lang="en-US" dirty="0"/>
          </a:p>
        </p:txBody>
      </p:sp>
    </p:spTree>
    <p:extLst>
      <p:ext uri="{BB962C8B-B14F-4D97-AF65-F5344CB8AC3E}">
        <p14:creationId xmlns:p14="http://schemas.microsoft.com/office/powerpoint/2010/main" val="275251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19B4-D7A7-495C-8101-440BD31A356A}"/>
              </a:ext>
            </a:extLst>
          </p:cNvPr>
          <p:cNvSpPr>
            <a:spLocks noGrp="1"/>
          </p:cNvSpPr>
          <p:nvPr>
            <p:ph type="title"/>
          </p:nvPr>
        </p:nvSpPr>
        <p:spPr/>
        <p:txBody>
          <a:bodyPr/>
          <a:lstStyle/>
          <a:p>
            <a:r>
              <a:rPr lang="en-US" dirty="0"/>
              <a:t>MHSA Essential Elements</a:t>
            </a:r>
          </a:p>
        </p:txBody>
      </p:sp>
      <p:sp>
        <p:nvSpPr>
          <p:cNvPr id="7" name="Content Placeholder 6">
            <a:extLst>
              <a:ext uri="{FF2B5EF4-FFF2-40B4-BE49-F238E27FC236}">
                <a16:creationId xmlns:a16="http://schemas.microsoft.com/office/drawing/2014/main" id="{3027E44D-E906-42F7-ACC6-E164FEB38EBB}"/>
              </a:ext>
            </a:extLst>
          </p:cNvPr>
          <p:cNvSpPr>
            <a:spLocks noGrp="1"/>
          </p:cNvSpPr>
          <p:nvPr>
            <p:ph sz="half" idx="1"/>
          </p:nvPr>
        </p:nvSpPr>
        <p:spPr/>
        <p:txBody>
          <a:bodyPr>
            <a:normAutofit/>
          </a:bodyPr>
          <a:lstStyle/>
          <a:p>
            <a:pPr>
              <a:buClr>
                <a:schemeClr val="tx1">
                  <a:lumMod val="50000"/>
                  <a:lumOff val="50000"/>
                </a:schemeClr>
              </a:buClr>
            </a:pPr>
            <a:r>
              <a:rPr lang="en-US" sz="2800" dirty="0"/>
              <a:t>Community Collaboration</a:t>
            </a:r>
          </a:p>
          <a:p>
            <a:pPr>
              <a:buClr>
                <a:schemeClr val="tx1">
                  <a:lumMod val="50000"/>
                  <a:lumOff val="50000"/>
                </a:schemeClr>
              </a:buClr>
            </a:pPr>
            <a:r>
              <a:rPr lang="en-US" sz="2800" dirty="0"/>
              <a:t>Cultural Competence</a:t>
            </a:r>
          </a:p>
          <a:p>
            <a:pPr>
              <a:buClr>
                <a:schemeClr val="tx1">
                  <a:lumMod val="50000"/>
                  <a:lumOff val="50000"/>
                </a:schemeClr>
              </a:buClr>
            </a:pPr>
            <a:r>
              <a:rPr lang="en-US" sz="2800" dirty="0"/>
              <a:t>Client/Family driven mental health system</a:t>
            </a:r>
          </a:p>
          <a:p>
            <a:pPr>
              <a:buClr>
                <a:schemeClr val="tx1">
                  <a:lumMod val="50000"/>
                  <a:lumOff val="50000"/>
                </a:schemeClr>
              </a:buClr>
            </a:pPr>
            <a:r>
              <a:rPr lang="en-US" sz="2800" dirty="0"/>
              <a:t>Wellness Focus – Recovery and Resilience</a:t>
            </a:r>
          </a:p>
          <a:p>
            <a:pPr>
              <a:buClr>
                <a:schemeClr val="tx1">
                  <a:lumMod val="50000"/>
                  <a:lumOff val="50000"/>
                </a:schemeClr>
              </a:buClr>
            </a:pPr>
            <a:r>
              <a:rPr lang="en-US" sz="2800" dirty="0"/>
              <a:t>Integrated Service Experiences for clients and their families </a:t>
            </a:r>
          </a:p>
        </p:txBody>
      </p:sp>
      <p:pic>
        <p:nvPicPr>
          <p:cNvPr id="10" name="Content Placeholder 9">
            <a:extLst>
              <a:ext uri="{FF2B5EF4-FFF2-40B4-BE49-F238E27FC236}">
                <a16:creationId xmlns:a16="http://schemas.microsoft.com/office/drawing/2014/main" id="{67DD0014-57A8-4CF9-BBF0-D215752DE3A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81800" y="1524000"/>
            <a:ext cx="4495800" cy="4511303"/>
          </a:xfrm>
        </p:spPr>
      </p:pic>
    </p:spTree>
    <p:extLst>
      <p:ext uri="{BB962C8B-B14F-4D97-AF65-F5344CB8AC3E}">
        <p14:creationId xmlns:p14="http://schemas.microsoft.com/office/powerpoint/2010/main" val="12428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BEE4-A447-4851-BBDD-9E6E12E48034}"/>
              </a:ext>
            </a:extLst>
          </p:cNvPr>
          <p:cNvSpPr>
            <a:spLocks noGrp="1"/>
          </p:cNvSpPr>
          <p:nvPr>
            <p:ph type="title"/>
          </p:nvPr>
        </p:nvSpPr>
        <p:spPr>
          <a:xfrm>
            <a:off x="5245100" y="1101970"/>
            <a:ext cx="6403935" cy="877824"/>
          </a:xfrm>
        </p:spPr>
        <p:txBody>
          <a:bodyPr>
            <a:normAutofit/>
          </a:bodyPr>
          <a:lstStyle/>
          <a:p>
            <a:r>
              <a:rPr lang="en-US" sz="4800" dirty="0"/>
              <a:t>MHSA Funding </a:t>
            </a:r>
          </a:p>
        </p:txBody>
      </p:sp>
      <p:graphicFrame>
        <p:nvGraphicFramePr>
          <p:cNvPr id="9" name="Content Placeholder 8">
            <a:extLst>
              <a:ext uri="{FF2B5EF4-FFF2-40B4-BE49-F238E27FC236}">
                <a16:creationId xmlns:a16="http://schemas.microsoft.com/office/drawing/2014/main" id="{599136B6-7B1E-4965-8FD8-D5267F51229C}"/>
              </a:ext>
            </a:extLst>
          </p:cNvPr>
          <p:cNvGraphicFramePr>
            <a:graphicFrameLocks noGrp="1"/>
          </p:cNvGraphicFramePr>
          <p:nvPr>
            <p:ph sz="half" idx="1"/>
            <p:extLst>
              <p:ext uri="{D42A27DB-BD31-4B8C-83A1-F6EECF244321}">
                <p14:modId xmlns:p14="http://schemas.microsoft.com/office/powerpoint/2010/main" val="2892420923"/>
              </p:ext>
            </p:extLst>
          </p:nvPr>
        </p:nvGraphicFramePr>
        <p:xfrm>
          <a:off x="-706438" y="661988"/>
          <a:ext cx="6802438" cy="580548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EB176350-D09D-4EF9-869B-490C1FA3BB81}"/>
              </a:ext>
            </a:extLst>
          </p:cNvPr>
          <p:cNvSpPr>
            <a:spLocks noGrp="1"/>
          </p:cNvSpPr>
          <p:nvPr>
            <p:ph type="body" idx="2"/>
          </p:nvPr>
        </p:nvSpPr>
        <p:spPr>
          <a:xfrm>
            <a:off x="5143500" y="2010727"/>
            <a:ext cx="6505535" cy="4580573"/>
          </a:xfrm>
        </p:spPr>
        <p:txBody>
          <a:bodyPr>
            <a:normAutofit fontScale="92500"/>
          </a:bodyPr>
          <a:lstStyle/>
          <a:p>
            <a:r>
              <a:rPr lang="en-US" sz="3000" b="1" dirty="0"/>
              <a:t>78.5% Community Supports &amp; Services </a:t>
            </a:r>
          </a:p>
          <a:p>
            <a:r>
              <a:rPr lang="en-US" sz="2000" dirty="0"/>
              <a:t>CSS provides direct treatment and recovery to individuals of all ages living with serious mental illness or emotional disbalances  </a:t>
            </a:r>
          </a:p>
          <a:p>
            <a:endParaRPr lang="en-US" sz="2000" dirty="0"/>
          </a:p>
          <a:p>
            <a:r>
              <a:rPr lang="en-US" sz="3200" b="1" dirty="0"/>
              <a:t>18.5% Prevention &amp; Early Intervention </a:t>
            </a:r>
          </a:p>
          <a:p>
            <a:r>
              <a:rPr lang="en-US" sz="2000" dirty="0"/>
              <a:t>PEI targets individuals of all ages prior to the onset of mental illness. </a:t>
            </a:r>
          </a:p>
          <a:p>
            <a:endParaRPr lang="en-US" sz="2000" dirty="0"/>
          </a:p>
          <a:p>
            <a:r>
              <a:rPr lang="en-US" sz="3500" b="1" dirty="0"/>
              <a:t>5% Innovation </a:t>
            </a:r>
          </a:p>
          <a:p>
            <a:r>
              <a:rPr lang="en-US" sz="2000" dirty="0"/>
              <a:t>Innovation funds projects to introduce new approaches or community-driven best practices that have not been proven to be effective. </a:t>
            </a:r>
          </a:p>
        </p:txBody>
      </p:sp>
    </p:spTree>
    <p:extLst>
      <p:ext uri="{BB962C8B-B14F-4D97-AF65-F5344CB8AC3E}">
        <p14:creationId xmlns:p14="http://schemas.microsoft.com/office/powerpoint/2010/main" val="154813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BEE4-A447-4851-BBDD-9E6E12E48034}"/>
              </a:ext>
            </a:extLst>
          </p:cNvPr>
          <p:cNvSpPr>
            <a:spLocks noGrp="1"/>
          </p:cNvSpPr>
          <p:nvPr>
            <p:ph type="title"/>
          </p:nvPr>
        </p:nvSpPr>
        <p:spPr>
          <a:xfrm>
            <a:off x="5245100" y="1101970"/>
            <a:ext cx="6403935" cy="877824"/>
          </a:xfrm>
        </p:spPr>
        <p:txBody>
          <a:bodyPr>
            <a:normAutofit/>
          </a:bodyPr>
          <a:lstStyle/>
          <a:p>
            <a:r>
              <a:rPr lang="en-US" sz="4800" dirty="0"/>
              <a:t>MHSA Funding </a:t>
            </a:r>
          </a:p>
        </p:txBody>
      </p:sp>
      <p:graphicFrame>
        <p:nvGraphicFramePr>
          <p:cNvPr id="9" name="Content Placeholder 8">
            <a:extLst>
              <a:ext uri="{FF2B5EF4-FFF2-40B4-BE49-F238E27FC236}">
                <a16:creationId xmlns:a16="http://schemas.microsoft.com/office/drawing/2014/main" id="{599136B6-7B1E-4965-8FD8-D5267F51229C}"/>
              </a:ext>
            </a:extLst>
          </p:cNvPr>
          <p:cNvGraphicFramePr>
            <a:graphicFrameLocks noGrp="1"/>
          </p:cNvGraphicFramePr>
          <p:nvPr>
            <p:ph sz="half" idx="1"/>
          </p:nvPr>
        </p:nvGraphicFramePr>
        <p:xfrm>
          <a:off x="-706438" y="661988"/>
          <a:ext cx="6802438" cy="580548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EB176350-D09D-4EF9-869B-490C1FA3BB81}"/>
              </a:ext>
            </a:extLst>
          </p:cNvPr>
          <p:cNvSpPr>
            <a:spLocks noGrp="1"/>
          </p:cNvSpPr>
          <p:nvPr>
            <p:ph type="body" idx="2"/>
          </p:nvPr>
        </p:nvSpPr>
        <p:spPr>
          <a:xfrm>
            <a:off x="5143500" y="2010727"/>
            <a:ext cx="6505535" cy="4580573"/>
          </a:xfrm>
        </p:spPr>
        <p:txBody>
          <a:bodyPr>
            <a:normAutofit/>
          </a:bodyPr>
          <a:lstStyle/>
          <a:p>
            <a:pPr marL="466344" indent="-457200">
              <a:buClr>
                <a:schemeClr val="tx1">
                  <a:lumMod val="50000"/>
                  <a:lumOff val="50000"/>
                </a:schemeClr>
              </a:buClr>
              <a:buFont typeface="Arial" panose="020B0604020202020204" pitchFamily="34" charset="0"/>
              <a:buChar char="•"/>
            </a:pPr>
            <a:r>
              <a:rPr lang="en-US" sz="3000" dirty="0"/>
              <a:t>MHSA funds may only be used for approved plans </a:t>
            </a:r>
          </a:p>
          <a:p>
            <a:pPr marL="466344" indent="-457200">
              <a:buClr>
                <a:schemeClr val="tx1">
                  <a:lumMod val="50000"/>
                  <a:lumOff val="50000"/>
                </a:schemeClr>
              </a:buClr>
              <a:buFont typeface="Arial" panose="020B0604020202020204" pitchFamily="34" charset="0"/>
              <a:buChar char="•"/>
            </a:pPr>
            <a:r>
              <a:rPr lang="en-US" sz="3000" dirty="0"/>
              <a:t>Stakeholder input and local planning processes are necessary </a:t>
            </a:r>
          </a:p>
          <a:p>
            <a:pPr marL="466344" indent="-457200">
              <a:buClr>
                <a:schemeClr val="tx1">
                  <a:lumMod val="50000"/>
                  <a:lumOff val="50000"/>
                </a:schemeClr>
              </a:buClr>
              <a:buFont typeface="Arial" panose="020B0604020202020204" pitchFamily="34" charset="0"/>
              <a:buChar char="•"/>
            </a:pPr>
            <a:r>
              <a:rPr lang="en-US" sz="3000" dirty="0" err="1"/>
              <a:t>Supplantation</a:t>
            </a:r>
            <a:r>
              <a:rPr lang="en-US" sz="3000" dirty="0"/>
              <a:t> of existing state or county funds with MHSA funds is not allowed</a:t>
            </a:r>
          </a:p>
          <a:p>
            <a:pPr marL="466344" indent="-457200">
              <a:buClr>
                <a:schemeClr val="tx1">
                  <a:lumMod val="50000"/>
                  <a:lumOff val="50000"/>
                </a:schemeClr>
              </a:buClr>
              <a:buFont typeface="Arial" panose="020B0604020202020204" pitchFamily="34" charset="0"/>
              <a:buChar char="•"/>
            </a:pPr>
            <a:r>
              <a:rPr lang="en-US" sz="3000" dirty="0"/>
              <a:t>Plan Update vs. Annual Update </a:t>
            </a:r>
          </a:p>
        </p:txBody>
      </p:sp>
    </p:spTree>
    <p:extLst>
      <p:ext uri="{BB962C8B-B14F-4D97-AF65-F5344CB8AC3E}">
        <p14:creationId xmlns:p14="http://schemas.microsoft.com/office/powerpoint/2010/main" val="57205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aining presentatio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Training presentation.potx" id="{7B9FCAFE-DDE5-4198-9987-54DFCAD80598}" vid="{6015A8B0-C387-4E39-945C-0F39E3EB10B6}"/>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3270</TotalTime>
  <Words>2747</Words>
  <Application>Microsoft Office PowerPoint</Application>
  <PresentationFormat>Widescreen</PresentationFormat>
  <Paragraphs>370</Paragraphs>
  <Slides>48</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Arial Rounded MT Bold</vt:lpstr>
      <vt:lpstr>Calibri</vt:lpstr>
      <vt:lpstr>Georgia</vt:lpstr>
      <vt:lpstr>Wingdings 2</vt:lpstr>
      <vt:lpstr>Training presentation</vt:lpstr>
      <vt:lpstr>Mental Health Services Act Representative Stakeholder Steering Committee Plan Update 2019/2020 </vt:lpstr>
      <vt:lpstr>Opening Session </vt:lpstr>
      <vt:lpstr>BHRS 2017/2018 </vt:lpstr>
      <vt:lpstr>BHRS Strategic Planning Update </vt:lpstr>
      <vt:lpstr>Planning Priorities </vt:lpstr>
      <vt:lpstr>Planning Priorities </vt:lpstr>
      <vt:lpstr>MHSA Essential Elements</vt:lpstr>
      <vt:lpstr>MHSA Funding </vt:lpstr>
      <vt:lpstr>MHSA Funding </vt:lpstr>
      <vt:lpstr>Purpose of Convening </vt:lpstr>
      <vt:lpstr>Reducing Homelessness for Individuals with Severe Mental Illness </vt:lpstr>
      <vt:lpstr>BHRS Shelter &amp; Housing Partnerships </vt:lpstr>
      <vt:lpstr>Kansas House Project </vt:lpstr>
      <vt:lpstr>Kansas House: Overall Funding Strategy </vt:lpstr>
      <vt:lpstr>Access Center &amp; Emergency Shelter </vt:lpstr>
      <vt:lpstr>Access Center &amp; Emergency Shelter </vt:lpstr>
      <vt:lpstr>Access Center &amp; Emergency Shelter </vt:lpstr>
      <vt:lpstr>Supportive Housing &amp; Shelter Expansion </vt:lpstr>
      <vt:lpstr>Supportive Housing &amp; Shelter Expansion </vt:lpstr>
      <vt:lpstr>Prevention &amp; Early Intervention </vt:lpstr>
      <vt:lpstr>Division of Housing and Homelessness Services  </vt:lpstr>
      <vt:lpstr>Division of Housing and Homelessness Services</vt:lpstr>
      <vt:lpstr>Prudent Reserve Assessment Therapeutic Foster Care</vt:lpstr>
      <vt:lpstr>Prudent Reserve Assessment – Maximum</vt:lpstr>
      <vt:lpstr>Prudent Reserve Assessment - Minimum</vt:lpstr>
      <vt:lpstr>Therapeutic Foster Care </vt:lpstr>
      <vt:lpstr>Therapeutic Foster Care </vt:lpstr>
      <vt:lpstr>Funding  </vt:lpstr>
      <vt:lpstr>Next Steps </vt:lpstr>
      <vt:lpstr>PowerPoint Presentation</vt:lpstr>
      <vt:lpstr>Prevention &amp; Early Intervention Update</vt:lpstr>
      <vt:lpstr>Afghan Path Towards Wellness</vt:lpstr>
      <vt:lpstr>School Consultation Behavioral Health Integration</vt:lpstr>
      <vt:lpstr>RAIZ Promotores Mental Health Prevention Program</vt:lpstr>
      <vt:lpstr>Community Faith-Based Mental Health Prevention Program </vt:lpstr>
      <vt:lpstr>Child &amp; Youth Resiliency</vt:lpstr>
      <vt:lpstr>Assessment Center (YAC) Pilot </vt:lpstr>
      <vt:lpstr>Suicide Prevention Innovation Project</vt:lpstr>
      <vt:lpstr>Stanislaus County Suicide Prevention Innovation Project Update</vt:lpstr>
      <vt:lpstr>Outline</vt:lpstr>
      <vt:lpstr>Project Background </vt:lpstr>
      <vt:lpstr>Project Strategy – Innovation</vt:lpstr>
      <vt:lpstr>SPIP Learning Questions</vt:lpstr>
      <vt:lpstr>PowerPoint Presentation</vt:lpstr>
      <vt:lpstr>What’s Next? In Close. . .</vt:lpstr>
      <vt:lpstr>PowerPoint Presentation</vt:lpstr>
      <vt:lpstr>Suicide Prevention Innovation Project</vt:lpstr>
      <vt:lpstr>Thank you for your partnership!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MHSA Representative Stakeholder Steering Committee Meeting</dc:title>
  <dc:creator>Efren Hernandez</dc:creator>
  <cp:lastModifiedBy>Mayra Mendoza</cp:lastModifiedBy>
  <cp:revision>130</cp:revision>
  <cp:lastPrinted>2019-10-17T18:55:43Z</cp:lastPrinted>
  <dcterms:created xsi:type="dcterms:W3CDTF">2019-08-21T15:13:12Z</dcterms:created>
  <dcterms:modified xsi:type="dcterms:W3CDTF">2019-10-18T17:17:26Z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